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Eczar" charset="1" panose="02000603040300000004"/>
      <p:regular r:id="rId20"/>
    </p:embeddedFont>
    <p:embeddedFont>
      <p:font typeface="Eczar Bold" charset="1" panose="02000603040300000004"/>
      <p:regular r:id="rId21"/>
    </p:embeddedFont>
    <p:embeddedFont>
      <p:font typeface="Eczar Medium" charset="1" panose="02000603040300000004"/>
      <p:regular r:id="rId22"/>
    </p:embeddedFont>
    <p:embeddedFont>
      <p:font typeface="Eczar Semi-Bold" charset="1" panose="02000603040300000004"/>
      <p:regular r:id="rId23"/>
    </p:embeddedFont>
    <p:embeddedFont>
      <p:font typeface="Eczar Ultra-Bold" charset="1" panose="02000603040300000004"/>
      <p:regular r:id="rId24"/>
    </p:embeddedFont>
    <p:embeddedFont>
      <p:font typeface="Rubik" charset="1" panose="00000000000000000000"/>
      <p:regular r:id="rId25"/>
    </p:embeddedFont>
    <p:embeddedFont>
      <p:font typeface="Rubik Bold" charset="1" panose="00000800000000000000"/>
      <p:regular r:id="rId26"/>
    </p:embeddedFont>
    <p:embeddedFont>
      <p:font typeface="Rubik Italics" charset="1" panose="00000000000000000000"/>
      <p:regular r:id="rId27"/>
    </p:embeddedFont>
    <p:embeddedFont>
      <p:font typeface="Rubik Bold Italics" charset="1" panose="00000800000000000000"/>
      <p:regular r:id="rId28"/>
    </p:embeddedFont>
    <p:embeddedFont>
      <p:font typeface="Rubik Light" charset="1" panose="00000400000000000000"/>
      <p:regular r:id="rId29"/>
    </p:embeddedFont>
    <p:embeddedFont>
      <p:font typeface="Rubik Light Italics" charset="1" panose="00000400000000000000"/>
      <p:regular r:id="rId30"/>
    </p:embeddedFont>
    <p:embeddedFont>
      <p:font typeface="Rubik Medium" charset="1" panose="00000600000000000000"/>
      <p:regular r:id="rId31"/>
    </p:embeddedFont>
    <p:embeddedFont>
      <p:font typeface="Rubik Medium Italics" charset="1" panose="00000600000000000000"/>
      <p:regular r:id="rId32"/>
    </p:embeddedFont>
    <p:embeddedFont>
      <p:font typeface="Rubik Semi-Bold" charset="1" panose="00000000000000000000"/>
      <p:regular r:id="rId33"/>
    </p:embeddedFont>
    <p:embeddedFont>
      <p:font typeface="Rubik Semi-Bold Italics" charset="1" panose="00000000000000000000"/>
      <p:regular r:id="rId34"/>
    </p:embeddedFont>
    <p:embeddedFont>
      <p:font typeface="Rubik Heavy" charset="1" panose="00000A00000000000000"/>
      <p:regular r:id="rId35"/>
    </p:embeddedFont>
    <p:embeddedFont>
      <p:font typeface="Rubik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png" Type="http://schemas.openxmlformats.org/officeDocument/2006/relationships/image"/><Relationship Id="rId6" Target="https://ieeexplore.ieee.org/abstract/document/7583963/" TargetMode="External" Type="http://schemas.openxmlformats.org/officeDocument/2006/relationships/hyperlink"/><Relationship Id="rId7" Target="https://www.researchgate.net/profile/Shanmugasundaram-Hariharan?_tp=eyJjb250ZXh0Ijp7ImZpcnN0UGFnZSI6InB1YmxpY2F0aW9uIiwicGFnZSI6InB1YmxpY2F0aW9uIn19" TargetMode="External" Type="http://schemas.openxmlformats.org/officeDocument/2006/relationships/hyperlink"/><Relationship Id="rId8" Target="https://www.researchgate.net/profile/Ram-Prasath-13?_tp=eyJjb250ZXh0Ijp7ImZpcnN0UGFnZSI6InB1YmxpY2F0aW9uIiwicGFnZSI6InB1YmxpY2F0aW9uIn19"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9.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12706187" y="-4507184"/>
            <a:ext cx="7443046" cy="6689438"/>
          </a:xfrm>
          <a:custGeom>
            <a:avLst/>
            <a:gdLst/>
            <a:ahLst/>
            <a:cxnLst/>
            <a:rect r="r" b="b" t="t" l="l"/>
            <a:pathLst>
              <a:path h="6689438" w="7443046">
                <a:moveTo>
                  <a:pt x="0" y="0"/>
                </a:moveTo>
                <a:lnTo>
                  <a:pt x="7443046" y="0"/>
                </a:lnTo>
                <a:lnTo>
                  <a:pt x="7443046" y="6689438"/>
                </a:lnTo>
                <a:lnTo>
                  <a:pt x="0" y="6689438"/>
                </a:lnTo>
                <a:lnTo>
                  <a:pt x="0" y="0"/>
                </a:lnTo>
                <a:close/>
              </a:path>
            </a:pathLst>
          </a:custGeom>
          <a:blipFill>
            <a:blip r:embed="rId2"/>
            <a:stretch>
              <a:fillRect l="0" t="0" r="0" b="0"/>
            </a:stretch>
          </a:blipFill>
        </p:spPr>
      </p:sp>
      <p:sp>
        <p:nvSpPr>
          <p:cNvPr name="Freeform 3" id="3"/>
          <p:cNvSpPr/>
          <p:nvPr/>
        </p:nvSpPr>
        <p:spPr>
          <a:xfrm flipH="false" flipV="false" rot="0">
            <a:off x="-5014947" y="7053129"/>
            <a:ext cx="7676714" cy="6899447"/>
          </a:xfrm>
          <a:custGeom>
            <a:avLst/>
            <a:gdLst/>
            <a:ahLst/>
            <a:cxnLst/>
            <a:rect r="r" b="b" t="t" l="l"/>
            <a:pathLst>
              <a:path h="6899447" w="7676714">
                <a:moveTo>
                  <a:pt x="0" y="0"/>
                </a:moveTo>
                <a:lnTo>
                  <a:pt x="7676714" y="0"/>
                </a:lnTo>
                <a:lnTo>
                  <a:pt x="7676714" y="6899447"/>
                </a:lnTo>
                <a:lnTo>
                  <a:pt x="0" y="6899447"/>
                </a:lnTo>
                <a:lnTo>
                  <a:pt x="0" y="0"/>
                </a:lnTo>
                <a:close/>
              </a:path>
            </a:pathLst>
          </a:custGeom>
          <a:blipFill>
            <a:blip r:embed="rId2"/>
            <a:stretch>
              <a:fillRect l="0" t="0" r="0" b="0"/>
            </a:stretch>
          </a:blipFill>
        </p:spPr>
      </p:sp>
      <p:sp>
        <p:nvSpPr>
          <p:cNvPr name="Freeform 4" id="4"/>
          <p:cNvSpPr/>
          <p:nvPr/>
        </p:nvSpPr>
        <p:spPr>
          <a:xfrm flipH="false" flipV="false" rot="6495018">
            <a:off x="-1548701" y="6828589"/>
            <a:ext cx="5783321" cy="6425912"/>
          </a:xfrm>
          <a:custGeom>
            <a:avLst/>
            <a:gdLst/>
            <a:ahLst/>
            <a:cxnLst/>
            <a:rect r="r" b="b" t="t" l="l"/>
            <a:pathLst>
              <a:path h="6425912" w="5783321">
                <a:moveTo>
                  <a:pt x="0" y="0"/>
                </a:moveTo>
                <a:lnTo>
                  <a:pt x="5783321" y="0"/>
                </a:lnTo>
                <a:lnTo>
                  <a:pt x="5783321" y="6425912"/>
                </a:lnTo>
                <a:lnTo>
                  <a:pt x="0" y="6425912"/>
                </a:lnTo>
                <a:lnTo>
                  <a:pt x="0" y="0"/>
                </a:lnTo>
                <a:close/>
              </a:path>
            </a:pathLst>
          </a:custGeom>
          <a:blipFill>
            <a:blip r:embed="rId3">
              <a:alphaModFix amt="43000"/>
            </a:blip>
            <a:stretch>
              <a:fillRect l="0" t="0" r="0" b="0"/>
            </a:stretch>
          </a:blipFill>
        </p:spPr>
      </p:sp>
      <p:sp>
        <p:nvSpPr>
          <p:cNvPr name="TextBox 5" id="5"/>
          <p:cNvSpPr txBox="true"/>
          <p:nvPr/>
        </p:nvSpPr>
        <p:spPr>
          <a:xfrm rot="0">
            <a:off x="2297460" y="4207286"/>
            <a:ext cx="13693079" cy="2163473"/>
          </a:xfrm>
          <a:prstGeom prst="rect">
            <a:avLst/>
          </a:prstGeom>
        </p:spPr>
        <p:txBody>
          <a:bodyPr anchor="t" rtlCol="false" tIns="0" lIns="0" bIns="0" rIns="0">
            <a:spAutoFit/>
          </a:bodyPr>
          <a:lstStyle/>
          <a:p>
            <a:pPr algn="ctr">
              <a:lnSpc>
                <a:spcPts val="8517"/>
              </a:lnSpc>
            </a:pPr>
            <a:r>
              <a:rPr lang="en-US" sz="7406">
                <a:solidFill>
                  <a:srgbClr val="273384"/>
                </a:solidFill>
                <a:latin typeface="Eczar Bold"/>
              </a:rPr>
              <a:t>SCIENTIFIC IMAGE CLASSIFIER</a:t>
            </a:r>
          </a:p>
        </p:txBody>
      </p:sp>
      <p:sp>
        <p:nvSpPr>
          <p:cNvPr name="Freeform 6" id="6"/>
          <p:cNvSpPr/>
          <p:nvPr/>
        </p:nvSpPr>
        <p:spPr>
          <a:xfrm flipH="false" flipV="false" rot="-2700000">
            <a:off x="-2522891" y="-4816035"/>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2297460" y="4369784"/>
            <a:ext cx="1773134" cy="1718328"/>
          </a:xfrm>
          <a:custGeom>
            <a:avLst/>
            <a:gdLst/>
            <a:ahLst/>
            <a:cxnLst/>
            <a:rect r="r" b="b" t="t" l="l"/>
            <a:pathLst>
              <a:path h="1718328" w="1773134">
                <a:moveTo>
                  <a:pt x="0" y="0"/>
                </a:moveTo>
                <a:lnTo>
                  <a:pt x="1773135" y="0"/>
                </a:lnTo>
                <a:lnTo>
                  <a:pt x="1773135" y="1718328"/>
                </a:lnTo>
                <a:lnTo>
                  <a:pt x="0" y="17183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209966" y="4178711"/>
            <a:ext cx="1773134" cy="1718328"/>
          </a:xfrm>
          <a:custGeom>
            <a:avLst/>
            <a:gdLst/>
            <a:ahLst/>
            <a:cxnLst/>
            <a:rect r="r" b="b" t="t" l="l"/>
            <a:pathLst>
              <a:path h="1718328" w="1773134">
                <a:moveTo>
                  <a:pt x="0" y="0"/>
                </a:moveTo>
                <a:lnTo>
                  <a:pt x="1773134" y="0"/>
                </a:lnTo>
                <a:lnTo>
                  <a:pt x="1773134" y="1718328"/>
                </a:lnTo>
                <a:lnTo>
                  <a:pt x="0" y="17183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47731">
            <a:off x="895261" y="550802"/>
            <a:ext cx="1766505" cy="1763274"/>
          </a:xfrm>
          <a:custGeom>
            <a:avLst/>
            <a:gdLst/>
            <a:ahLst/>
            <a:cxnLst/>
            <a:rect r="r" b="b" t="t" l="l"/>
            <a:pathLst>
              <a:path h="1763274" w="1766505">
                <a:moveTo>
                  <a:pt x="0" y="0"/>
                </a:moveTo>
                <a:lnTo>
                  <a:pt x="1766506" y="0"/>
                </a:lnTo>
                <a:lnTo>
                  <a:pt x="1766506" y="1763273"/>
                </a:lnTo>
                <a:lnTo>
                  <a:pt x="0" y="1763273"/>
                </a:lnTo>
                <a:lnTo>
                  <a:pt x="0" y="0"/>
                </a:lnTo>
                <a:close/>
              </a:path>
            </a:pathLst>
          </a:custGeom>
          <a:blipFill>
            <a:blip r:embed="rId6"/>
            <a:stretch>
              <a:fillRect l="-54538" t="-23193" r="-53784" b="-25881"/>
            </a:stretch>
          </a:blipFill>
        </p:spPr>
      </p:sp>
      <p:sp>
        <p:nvSpPr>
          <p:cNvPr name="Freeform 10" id="10"/>
          <p:cNvSpPr/>
          <p:nvPr/>
        </p:nvSpPr>
        <p:spPr>
          <a:xfrm flipH="false" flipV="false" rot="0">
            <a:off x="4244961" y="741760"/>
            <a:ext cx="3352904" cy="1491658"/>
          </a:xfrm>
          <a:custGeom>
            <a:avLst/>
            <a:gdLst/>
            <a:ahLst/>
            <a:cxnLst/>
            <a:rect r="r" b="b" t="t" l="l"/>
            <a:pathLst>
              <a:path h="1491658" w="3352904">
                <a:moveTo>
                  <a:pt x="0" y="0"/>
                </a:moveTo>
                <a:lnTo>
                  <a:pt x="3352904" y="0"/>
                </a:lnTo>
                <a:lnTo>
                  <a:pt x="3352904" y="1491658"/>
                </a:lnTo>
                <a:lnTo>
                  <a:pt x="0" y="1491658"/>
                </a:lnTo>
                <a:lnTo>
                  <a:pt x="0" y="0"/>
                </a:lnTo>
                <a:close/>
              </a:path>
            </a:pathLst>
          </a:custGeom>
          <a:blipFill>
            <a:blip r:embed="rId7"/>
            <a:stretch>
              <a:fillRect l="-2086" t="-15280" r="-2086" b="-15847"/>
            </a:stretch>
          </a:blipFill>
        </p:spPr>
      </p:sp>
      <p:sp>
        <p:nvSpPr>
          <p:cNvPr name="Freeform 11" id="11"/>
          <p:cNvSpPr/>
          <p:nvPr/>
        </p:nvSpPr>
        <p:spPr>
          <a:xfrm flipH="false" flipV="false" rot="0">
            <a:off x="9144000" y="833210"/>
            <a:ext cx="3976998" cy="1308757"/>
          </a:xfrm>
          <a:custGeom>
            <a:avLst/>
            <a:gdLst/>
            <a:ahLst/>
            <a:cxnLst/>
            <a:rect r="r" b="b" t="t" l="l"/>
            <a:pathLst>
              <a:path h="1308757" w="3976998">
                <a:moveTo>
                  <a:pt x="0" y="0"/>
                </a:moveTo>
                <a:lnTo>
                  <a:pt x="3976998" y="0"/>
                </a:lnTo>
                <a:lnTo>
                  <a:pt x="3976998" y="1308757"/>
                </a:lnTo>
                <a:lnTo>
                  <a:pt x="0" y="1308757"/>
                </a:lnTo>
                <a:lnTo>
                  <a:pt x="0" y="0"/>
                </a:lnTo>
                <a:close/>
              </a:path>
            </a:pathLst>
          </a:custGeom>
          <a:blipFill>
            <a:blip r:embed="rId8"/>
            <a:stretch>
              <a:fillRect l="0" t="0" r="0" b="0"/>
            </a:stretch>
          </a:blipFill>
        </p:spPr>
      </p:sp>
      <p:sp>
        <p:nvSpPr>
          <p:cNvPr name="Freeform 12" id="12"/>
          <p:cNvSpPr/>
          <p:nvPr/>
        </p:nvSpPr>
        <p:spPr>
          <a:xfrm flipH="false" flipV="false" rot="0">
            <a:off x="13823400" y="550802"/>
            <a:ext cx="3420476" cy="1675132"/>
          </a:xfrm>
          <a:custGeom>
            <a:avLst/>
            <a:gdLst/>
            <a:ahLst/>
            <a:cxnLst/>
            <a:rect r="r" b="b" t="t" l="l"/>
            <a:pathLst>
              <a:path h="1675132" w="3420476">
                <a:moveTo>
                  <a:pt x="0" y="0"/>
                </a:moveTo>
                <a:lnTo>
                  <a:pt x="3420476" y="0"/>
                </a:lnTo>
                <a:lnTo>
                  <a:pt x="3420476" y="1675132"/>
                </a:lnTo>
                <a:lnTo>
                  <a:pt x="0" y="1675132"/>
                </a:lnTo>
                <a:lnTo>
                  <a:pt x="0" y="0"/>
                </a:lnTo>
                <a:close/>
              </a:path>
            </a:pathLst>
          </a:custGeom>
          <a:blipFill>
            <a:blip r:embed="rId9"/>
            <a:stretch>
              <a:fillRect l="0" t="-48482" r="0" b="-55709"/>
            </a:stretch>
          </a:blipFill>
        </p:spPr>
      </p:sp>
      <p:sp>
        <p:nvSpPr>
          <p:cNvPr name="TextBox 13" id="13"/>
          <p:cNvSpPr txBox="true"/>
          <p:nvPr/>
        </p:nvSpPr>
        <p:spPr>
          <a:xfrm rot="0">
            <a:off x="2353929" y="6323134"/>
            <a:ext cx="13179708" cy="638935"/>
          </a:xfrm>
          <a:prstGeom prst="rect">
            <a:avLst/>
          </a:prstGeom>
        </p:spPr>
        <p:txBody>
          <a:bodyPr anchor="t" rtlCol="false" tIns="0" lIns="0" bIns="0" rIns="0">
            <a:spAutoFit/>
          </a:bodyPr>
          <a:lstStyle/>
          <a:p>
            <a:pPr algn="ctr">
              <a:lnSpc>
                <a:spcPts val="5379"/>
              </a:lnSpc>
            </a:pPr>
          </a:p>
        </p:txBody>
      </p:sp>
      <p:sp>
        <p:nvSpPr>
          <p:cNvPr name="TextBox 14" id="14"/>
          <p:cNvSpPr txBox="true"/>
          <p:nvPr/>
        </p:nvSpPr>
        <p:spPr>
          <a:xfrm rot="0">
            <a:off x="3184028" y="8193237"/>
            <a:ext cx="11277457" cy="579695"/>
          </a:xfrm>
          <a:prstGeom prst="rect">
            <a:avLst/>
          </a:prstGeom>
        </p:spPr>
        <p:txBody>
          <a:bodyPr anchor="t" rtlCol="false" tIns="0" lIns="0" bIns="0" rIns="0">
            <a:spAutoFit/>
          </a:bodyPr>
          <a:lstStyle/>
          <a:p>
            <a:pPr algn="ctr">
              <a:lnSpc>
                <a:spcPts val="4881"/>
              </a:lnSpc>
            </a:pPr>
            <a:r>
              <a:rPr lang="en-US" sz="2994">
                <a:solidFill>
                  <a:srgbClr val="000000"/>
                </a:solidFill>
                <a:latin typeface="Raleway"/>
              </a:rPr>
              <a:t>Presented by: Team DataVerse</a:t>
            </a:r>
          </a:p>
        </p:txBody>
      </p:sp>
      <p:sp>
        <p:nvSpPr>
          <p:cNvPr name="TextBox 15" id="15"/>
          <p:cNvSpPr txBox="true"/>
          <p:nvPr/>
        </p:nvSpPr>
        <p:spPr>
          <a:xfrm rot="0">
            <a:off x="13670159" y="7827514"/>
            <a:ext cx="3019663" cy="1481259"/>
          </a:xfrm>
          <a:prstGeom prst="rect">
            <a:avLst/>
          </a:prstGeom>
        </p:spPr>
        <p:txBody>
          <a:bodyPr anchor="t" rtlCol="false" tIns="0" lIns="0" bIns="0" rIns="0">
            <a:spAutoFit/>
          </a:bodyPr>
          <a:lstStyle/>
          <a:p>
            <a:pPr marL="606182" indent="-303091" lvl="1">
              <a:lnSpc>
                <a:spcPts val="3930"/>
              </a:lnSpc>
              <a:buFont typeface="Arial"/>
              <a:buChar char="•"/>
            </a:pPr>
            <a:r>
              <a:rPr lang="en-US" sz="2807">
                <a:solidFill>
                  <a:srgbClr val="000000"/>
                </a:solidFill>
                <a:latin typeface="Raleway"/>
              </a:rPr>
              <a:t>Harsh Ratna</a:t>
            </a:r>
          </a:p>
          <a:p>
            <a:pPr marL="606182" indent="-303091" lvl="1">
              <a:lnSpc>
                <a:spcPts val="3930"/>
              </a:lnSpc>
              <a:buFont typeface="Arial"/>
              <a:buChar char="•"/>
            </a:pPr>
            <a:r>
              <a:rPr lang="en-US" sz="2807">
                <a:solidFill>
                  <a:srgbClr val="000000"/>
                </a:solidFill>
                <a:latin typeface="Raleway"/>
              </a:rPr>
              <a:t>Shivangi Singh</a:t>
            </a:r>
          </a:p>
          <a:p>
            <a:pPr marL="606182" indent="-303091" lvl="1">
              <a:lnSpc>
                <a:spcPts val="3930"/>
              </a:lnSpc>
              <a:buFont typeface="Arial"/>
              <a:buChar char="•"/>
            </a:pPr>
            <a:r>
              <a:rPr lang="en-US" sz="2807">
                <a:solidFill>
                  <a:srgbClr val="000000"/>
                </a:solidFill>
                <a:latin typeface="Raleway"/>
              </a:rPr>
              <a:t>Prateek Jha</a:t>
            </a:r>
          </a:p>
        </p:txBody>
      </p:sp>
      <p:sp>
        <p:nvSpPr>
          <p:cNvPr name="TextBox 16" id="16"/>
          <p:cNvSpPr txBox="true"/>
          <p:nvPr/>
        </p:nvSpPr>
        <p:spPr>
          <a:xfrm rot="0">
            <a:off x="2932509" y="7219244"/>
            <a:ext cx="11277457" cy="579695"/>
          </a:xfrm>
          <a:prstGeom prst="rect">
            <a:avLst/>
          </a:prstGeom>
        </p:spPr>
        <p:txBody>
          <a:bodyPr anchor="t" rtlCol="false" tIns="0" lIns="0" bIns="0" rIns="0">
            <a:spAutoFit/>
          </a:bodyPr>
          <a:lstStyle/>
          <a:p>
            <a:pPr algn="ctr">
              <a:lnSpc>
                <a:spcPts val="4881"/>
              </a:lnSpc>
            </a:pPr>
            <a:r>
              <a:rPr lang="en-US" sz="2994">
                <a:solidFill>
                  <a:srgbClr val="000000"/>
                </a:solidFill>
                <a:latin typeface="Raleway"/>
              </a:rPr>
              <a:t>#Track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699999">
            <a:off x="12948119" y="-1691642"/>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2">
              <a:alphaModFix amt="32999"/>
            </a:blip>
            <a:stretch>
              <a:fillRect l="0" t="0" r="0" b="0"/>
            </a:stretch>
          </a:blipFill>
        </p:spPr>
      </p:sp>
      <p:sp>
        <p:nvSpPr>
          <p:cNvPr name="Freeform 3" id="3"/>
          <p:cNvSpPr/>
          <p:nvPr/>
        </p:nvSpPr>
        <p:spPr>
          <a:xfrm flipH="false" flipV="false" rot="-3689358">
            <a:off x="12619681" y="6648726"/>
            <a:ext cx="8704023" cy="7826367"/>
          </a:xfrm>
          <a:custGeom>
            <a:avLst/>
            <a:gdLst/>
            <a:ahLst/>
            <a:cxnLst/>
            <a:rect r="r" b="b" t="t" l="l"/>
            <a:pathLst>
              <a:path h="7826367" w="8704023">
                <a:moveTo>
                  <a:pt x="0" y="0"/>
                </a:moveTo>
                <a:lnTo>
                  <a:pt x="8704023" y="0"/>
                </a:lnTo>
                <a:lnTo>
                  <a:pt x="8704023" y="7826368"/>
                </a:lnTo>
                <a:lnTo>
                  <a:pt x="0" y="7826368"/>
                </a:lnTo>
                <a:lnTo>
                  <a:pt x="0" y="0"/>
                </a:lnTo>
                <a:close/>
              </a:path>
            </a:pathLst>
          </a:custGeom>
          <a:blipFill>
            <a:blip r:embed="rId2">
              <a:alphaModFix amt="36000"/>
            </a:blip>
            <a:stretch>
              <a:fillRect l="0" t="0" r="0" b="0"/>
            </a:stretch>
          </a:blipFill>
        </p:spPr>
      </p:sp>
      <p:sp>
        <p:nvSpPr>
          <p:cNvPr name="Freeform 4" id="4"/>
          <p:cNvSpPr/>
          <p:nvPr/>
        </p:nvSpPr>
        <p:spPr>
          <a:xfrm flipH="false" flipV="false" rot="3405389">
            <a:off x="12080341" y="6992761"/>
            <a:ext cx="7645315" cy="8500698"/>
          </a:xfrm>
          <a:custGeom>
            <a:avLst/>
            <a:gdLst/>
            <a:ahLst/>
            <a:cxnLst/>
            <a:rect r="r" b="b" t="t" l="l"/>
            <a:pathLst>
              <a:path h="8500698" w="7645315">
                <a:moveTo>
                  <a:pt x="0" y="0"/>
                </a:moveTo>
                <a:lnTo>
                  <a:pt x="7645316" y="0"/>
                </a:lnTo>
                <a:lnTo>
                  <a:pt x="7645316" y="8500699"/>
                </a:lnTo>
                <a:lnTo>
                  <a:pt x="0" y="8500699"/>
                </a:lnTo>
                <a:lnTo>
                  <a:pt x="0" y="0"/>
                </a:lnTo>
                <a:close/>
              </a:path>
            </a:pathLst>
          </a:custGeom>
          <a:blipFill>
            <a:blip r:embed="rId3">
              <a:alphaModFix amt="43000"/>
            </a:blip>
            <a:stretch>
              <a:fillRect l="0" t="0" r="0" b="0"/>
            </a:stretch>
          </a:blipFill>
        </p:spPr>
      </p:sp>
      <p:sp>
        <p:nvSpPr>
          <p:cNvPr name="Freeform 5" id="5"/>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3"/>
            <a:stretch>
              <a:fillRect l="0" t="0" r="0" b="0"/>
            </a:stretch>
          </a:blipFill>
        </p:spPr>
      </p:sp>
      <p:sp>
        <p:nvSpPr>
          <p:cNvPr name="TextBox 6" id="6"/>
          <p:cNvSpPr txBox="true"/>
          <p:nvPr/>
        </p:nvSpPr>
        <p:spPr>
          <a:xfrm rot="0">
            <a:off x="5455129" y="915719"/>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 </a:t>
            </a:r>
            <a:r>
              <a:rPr lang="en-US" sz="8799">
                <a:solidFill>
                  <a:srgbClr val="273384"/>
                </a:solidFill>
                <a:latin typeface="Eczar Bold"/>
              </a:rPr>
              <a:t>Limitations.</a:t>
            </a:r>
          </a:p>
        </p:txBody>
      </p:sp>
      <p:sp>
        <p:nvSpPr>
          <p:cNvPr name="TextBox 7" id="7"/>
          <p:cNvSpPr txBox="true"/>
          <p:nvPr/>
        </p:nvSpPr>
        <p:spPr>
          <a:xfrm rot="0">
            <a:off x="696163" y="2883498"/>
            <a:ext cx="16895674" cy="6374802"/>
          </a:xfrm>
          <a:prstGeom prst="rect">
            <a:avLst/>
          </a:prstGeom>
        </p:spPr>
        <p:txBody>
          <a:bodyPr anchor="t" rtlCol="false" tIns="0" lIns="0" bIns="0" rIns="0">
            <a:spAutoFit/>
          </a:bodyPr>
          <a:lstStyle/>
          <a:p>
            <a:pPr marL="706756" indent="-353378" lvl="1">
              <a:lnSpc>
                <a:spcPts val="4582"/>
              </a:lnSpc>
              <a:buFont typeface="Arial"/>
              <a:buChar char="•"/>
            </a:pPr>
            <a:r>
              <a:rPr lang="en-US" sz="3273">
                <a:solidFill>
                  <a:srgbClr val="273384"/>
                </a:solidFill>
                <a:latin typeface="Canva Sans Bold"/>
              </a:rPr>
              <a:t>Generalization Limitation: </a:t>
            </a:r>
            <a:r>
              <a:rPr lang="en-US" sz="3273">
                <a:solidFill>
                  <a:srgbClr val="273384"/>
                </a:solidFill>
                <a:latin typeface="Canva Sans"/>
              </a:rPr>
              <a:t>While the code performs well on provided datasets, its capability to generalize to unseen data or diverse domains is unexplored. Further validation across varied datasets is necessary to assess its robustness and limitations beyond the current scope.</a:t>
            </a:r>
          </a:p>
          <a:p>
            <a:pPr marL="706756" indent="-353378" lvl="1">
              <a:lnSpc>
                <a:spcPts val="4582"/>
              </a:lnSpc>
              <a:buFont typeface="Arial"/>
              <a:buChar char="•"/>
            </a:pPr>
            <a:r>
              <a:rPr lang="en-US" sz="3273">
                <a:solidFill>
                  <a:srgbClr val="273384"/>
                </a:solidFill>
                <a:latin typeface="Canva Sans Bold"/>
              </a:rPr>
              <a:t>Hyperparameter Sensitivity: </a:t>
            </a:r>
            <a:r>
              <a:rPr lang="en-US" sz="3273">
                <a:solidFill>
                  <a:srgbClr val="273384"/>
                </a:solidFill>
                <a:latin typeface="Canva Sans"/>
              </a:rPr>
              <a:t>The performance of the code could be sensitive to hyperparameter settings, requiring extensive tuning to achieve optimal results, which can be time-consuming and resource-intensive.</a:t>
            </a:r>
          </a:p>
          <a:p>
            <a:pPr marL="706756" indent="-353378" lvl="1">
              <a:lnSpc>
                <a:spcPts val="4582"/>
              </a:lnSpc>
              <a:buFont typeface="Arial"/>
              <a:buChar char="•"/>
            </a:pPr>
            <a:r>
              <a:rPr lang="en-US" sz="3273">
                <a:solidFill>
                  <a:srgbClr val="273384"/>
                </a:solidFill>
                <a:latin typeface="Canva Sans Bold"/>
              </a:rPr>
              <a:t>Interpretable Output : </a:t>
            </a:r>
            <a:r>
              <a:rPr lang="en-US" sz="3273">
                <a:solidFill>
                  <a:srgbClr val="273384"/>
                </a:solidFill>
                <a:latin typeface="Canva Sans"/>
              </a:rPr>
              <a:t>While our classification model may achieve high accuracy, ensuring interpretability of its outputs is essential for researchers and professionals in the life sciences field to understand and trust the model's classifications.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670063" y="1706256"/>
            <a:ext cx="6887225"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Conclusion.</a:t>
            </a:r>
          </a:p>
        </p:txBody>
      </p:sp>
      <p:sp>
        <p:nvSpPr>
          <p:cNvPr name="TextBox 10" id="10"/>
          <p:cNvSpPr txBox="true"/>
          <p:nvPr/>
        </p:nvSpPr>
        <p:spPr>
          <a:xfrm rot="0">
            <a:off x="1670063" y="3416415"/>
            <a:ext cx="15064071" cy="3805034"/>
          </a:xfrm>
          <a:prstGeom prst="rect">
            <a:avLst/>
          </a:prstGeom>
        </p:spPr>
        <p:txBody>
          <a:bodyPr anchor="t" rtlCol="false" tIns="0" lIns="0" bIns="0" rIns="0">
            <a:spAutoFit/>
          </a:bodyPr>
          <a:lstStyle/>
          <a:p>
            <a:pPr>
              <a:lnSpc>
                <a:spcPts val="5069"/>
              </a:lnSpc>
            </a:pPr>
            <a:r>
              <a:rPr lang="en-US" sz="3621">
                <a:solidFill>
                  <a:srgbClr val="000000"/>
                </a:solidFill>
                <a:latin typeface="Raleway"/>
              </a:rPr>
              <a:t>In conclusion, our developed classification tool exhibits promising capabilities in accurately categorizing diverse life science images, contributing to streamlined data analysis in research and diagnostics. Continual refinement and validation will further enhance its utility and reliability in real-world applications, fostering advancements in the field of biomedical imaging.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443252" y="-599511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22607">
            <a:off x="9712979" y="-1856207"/>
            <a:ext cx="4537396" cy="3712415"/>
          </a:xfrm>
          <a:custGeom>
            <a:avLst/>
            <a:gdLst/>
            <a:ahLst/>
            <a:cxnLst/>
            <a:rect r="r" b="b" t="t" l="l"/>
            <a:pathLst>
              <a:path h="3712415" w="4537396">
                <a:moveTo>
                  <a:pt x="0" y="0"/>
                </a:moveTo>
                <a:lnTo>
                  <a:pt x="4537396" y="0"/>
                </a:lnTo>
                <a:lnTo>
                  <a:pt x="4537396" y="3712414"/>
                </a:lnTo>
                <a:lnTo>
                  <a:pt x="0" y="3712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13204"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4966308" y="-3705729"/>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2"/>
            <a:stretch>
              <a:fillRect l="0" t="0" r="0" b="0"/>
            </a:stretch>
          </a:blipFill>
        </p:spPr>
      </p:sp>
      <p:sp>
        <p:nvSpPr>
          <p:cNvPr name="TextBox 6" id="6"/>
          <p:cNvSpPr txBox="true"/>
          <p:nvPr/>
        </p:nvSpPr>
        <p:spPr>
          <a:xfrm rot="0">
            <a:off x="1028700" y="647593"/>
            <a:ext cx="7548282"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73384"/>
                </a:solidFill>
                <a:latin typeface="Eczar Semi-Bold"/>
              </a:rPr>
              <a:t> </a:t>
            </a:r>
            <a:r>
              <a:rPr lang="en-US" sz="7700">
                <a:solidFill>
                  <a:srgbClr val="273384"/>
                </a:solidFill>
                <a:latin typeface="Eczar Semi-Bold"/>
              </a:rPr>
              <a:t>References..</a:t>
            </a:r>
          </a:p>
        </p:txBody>
      </p:sp>
      <p:sp>
        <p:nvSpPr>
          <p:cNvPr name="Freeform 7" id="7"/>
          <p:cNvSpPr/>
          <p:nvPr/>
        </p:nvSpPr>
        <p:spPr>
          <a:xfrm flipH="false" flipV="false" rot="0">
            <a:off x="-3700748"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Freeform 8" id="8"/>
          <p:cNvSpPr/>
          <p:nvPr/>
        </p:nvSpPr>
        <p:spPr>
          <a:xfrm flipH="false" flipV="false" rot="0">
            <a:off x="13564182" y="5735928"/>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2"/>
            <a:stretch>
              <a:fillRect l="0" t="0" r="0" b="0"/>
            </a:stretch>
          </a:blipFill>
        </p:spPr>
      </p:sp>
      <p:sp>
        <p:nvSpPr>
          <p:cNvPr name="TextBox 9" id="9"/>
          <p:cNvSpPr txBox="true"/>
          <p:nvPr/>
        </p:nvSpPr>
        <p:spPr>
          <a:xfrm rot="0">
            <a:off x="0" y="2091613"/>
            <a:ext cx="18288000" cy="7117461"/>
          </a:xfrm>
          <a:prstGeom prst="rect">
            <a:avLst/>
          </a:prstGeom>
        </p:spPr>
        <p:txBody>
          <a:bodyPr anchor="t" rtlCol="false" tIns="0" lIns="0" bIns="0" rIns="0">
            <a:spAutoFit/>
          </a:bodyPr>
          <a:lstStyle/>
          <a:p>
            <a:pPr marL="777240" indent="-388620" lvl="1">
              <a:lnSpc>
                <a:spcPts val="5652"/>
              </a:lnSpc>
              <a:buFont typeface="Arial"/>
              <a:buChar char="•"/>
            </a:pPr>
            <a:r>
              <a:rPr lang="en-US" sz="3600">
                <a:solidFill>
                  <a:srgbClr val="273384"/>
                </a:solidFill>
                <a:latin typeface="Raleway"/>
              </a:rPr>
              <a:t>Ekraam Sabir, et. al</a:t>
            </a:r>
            <a:r>
              <a:rPr lang="en-US" sz="3600">
                <a:solidFill>
                  <a:srgbClr val="273384"/>
                </a:solidFill>
                <a:latin typeface="Raleway"/>
                <a:hlinkClick r:id="rId6" tooltip="https://ieeexplore.ieee.org/abstract/document/7583963/"/>
              </a:rPr>
              <a:t>“BioFors: A Large Biomedical Image Forensics Dataset ”</a:t>
            </a:r>
            <a:r>
              <a:rPr lang="en-US" sz="3600">
                <a:solidFill>
                  <a:srgbClr val="273384"/>
                </a:solidFill>
                <a:latin typeface="Raleway"/>
              </a:rPr>
              <a:t>.</a:t>
            </a:r>
          </a:p>
          <a:p>
            <a:pPr marL="777240" indent="-388620" lvl="1">
              <a:lnSpc>
                <a:spcPts val="5652"/>
              </a:lnSpc>
              <a:buFont typeface="Arial"/>
              <a:buChar char="•"/>
            </a:pPr>
            <a:r>
              <a:rPr lang="en-US" sz="3600">
                <a:solidFill>
                  <a:srgbClr val="273384"/>
                </a:solidFill>
                <a:latin typeface="Raleway"/>
                <a:hlinkClick r:id="rId7" tooltip="https://www.researchgate.net/profile/Shanmugasundaram-Hariharan?_tp=eyJjb250ZXh0Ijp7ImZpcnN0UGFnZSI6InB1YmxpY2F0aW9uIiwicGFnZSI6InB1YmxpY2F0aW9uIn19"/>
              </a:rPr>
              <a:t>Shanmugasundaram Hariharan</a:t>
            </a:r>
            <a:r>
              <a:rPr lang="en-US" sz="3600">
                <a:solidFill>
                  <a:srgbClr val="273384"/>
                </a:solidFill>
                <a:latin typeface="Raleway"/>
              </a:rPr>
              <a:t>,</a:t>
            </a:r>
            <a:r>
              <a:rPr lang="en-US" sz="3600">
                <a:solidFill>
                  <a:srgbClr val="273384"/>
                </a:solidFill>
                <a:latin typeface="Raleway"/>
                <a:hlinkClick r:id="rId8" tooltip="https://www.researchgate.net/profile/Ram-Prasath-13?_tp=eyJjb250ZXh0Ijp7ImZpcnN0UGFnZSI6InB1YmxpY2F0aW9uIiwicGFnZSI6InB1YmxpY2F0aW9uIn19"/>
              </a:rPr>
              <a:t>Ram Prasath</a:t>
            </a:r>
            <a:r>
              <a:rPr lang="en-US" sz="3600">
                <a:solidFill>
                  <a:srgbClr val="273384"/>
                </a:solidFill>
                <a:latin typeface="Raleway"/>
              </a:rPr>
              <a:t>,”Image Classification using Convolutional Neural Networks”</a:t>
            </a:r>
          </a:p>
          <a:p>
            <a:pPr algn="ctr">
              <a:lnSpc>
                <a:spcPts val="5652"/>
              </a:lnSpc>
            </a:pPr>
            <a:r>
              <a:rPr lang="en-US" sz="3600">
                <a:solidFill>
                  <a:srgbClr val="273384"/>
                </a:solidFill>
                <a:latin typeface="Raleway Bold"/>
              </a:rPr>
              <a:t>Datasets</a:t>
            </a:r>
          </a:p>
          <a:p>
            <a:pPr marL="777240" indent="-388620" lvl="1">
              <a:lnSpc>
                <a:spcPts val="5652"/>
              </a:lnSpc>
              <a:buFont typeface="Arial"/>
              <a:buChar char="•"/>
            </a:pPr>
            <a:r>
              <a:rPr lang="en-US" sz="3600">
                <a:solidFill>
                  <a:srgbClr val="273384"/>
                </a:solidFill>
                <a:latin typeface="Raleway"/>
              </a:rPr>
              <a:t>https://github.com/vimal-isi-edu/BioFors</a:t>
            </a:r>
          </a:p>
          <a:p>
            <a:pPr marL="777240" indent="-388620" lvl="1">
              <a:lnSpc>
                <a:spcPts val="5652"/>
              </a:lnSpc>
              <a:buFont typeface="Arial"/>
              <a:buChar char="•"/>
            </a:pPr>
            <a:r>
              <a:rPr lang="en-US" sz="3600">
                <a:solidFill>
                  <a:srgbClr val="273384"/>
                </a:solidFill>
                <a:latin typeface="Raleway"/>
              </a:rPr>
              <a:t>https://www.kaggle.com/datasets/sunedition/graphs-dataset/data</a:t>
            </a:r>
          </a:p>
          <a:p>
            <a:pPr marL="777240" indent="-388620" lvl="1">
              <a:lnSpc>
                <a:spcPts val="5652"/>
              </a:lnSpc>
              <a:buFont typeface="Arial"/>
              <a:buChar char="•"/>
            </a:pPr>
            <a:r>
              <a:rPr lang="en-US" sz="3600">
                <a:solidFill>
                  <a:srgbClr val="273384"/>
                </a:solidFill>
                <a:latin typeface="Raleway"/>
              </a:rPr>
              <a:t>https://www.kaggle.com/datasets/tawsifurrahman/covid19-radiography-database</a:t>
            </a:r>
          </a:p>
          <a:p>
            <a:pPr marL="777240" indent="-388620" lvl="1">
              <a:lnSpc>
                <a:spcPts val="5652"/>
              </a:lnSpc>
              <a:buFont typeface="Arial"/>
              <a:buChar char="•"/>
            </a:pPr>
            <a:r>
              <a:rPr lang="en-US" sz="3600">
                <a:solidFill>
                  <a:srgbClr val="273384"/>
                </a:solidFill>
                <a:latin typeface="Raleway"/>
              </a:rPr>
              <a:t>https://www.kaggle.com/datasets/plameneduardo/sarscov2-ctscan-dataset?select=COVID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4986619">
            <a:off x="-2800762" y="334367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26706" y="-3752582"/>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0338574">
            <a:off x="4569016" y="-548008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9024995">
            <a:off x="-2679407" y="-4114800"/>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4"/>
            <a:stretch>
              <a:fillRect l="0" t="0" r="0" b="0"/>
            </a:stretch>
          </a:blipFill>
        </p:spPr>
      </p:sp>
      <p:sp>
        <p:nvSpPr>
          <p:cNvPr name="Freeform 6" id="6"/>
          <p:cNvSpPr/>
          <p:nvPr/>
        </p:nvSpPr>
        <p:spPr>
          <a:xfrm flipH="false" flipV="true" rot="-5936786">
            <a:off x="16141297" y="3404390"/>
            <a:ext cx="5029200" cy="4114800"/>
          </a:xfrm>
          <a:custGeom>
            <a:avLst/>
            <a:gdLst/>
            <a:ahLst/>
            <a:cxnLst/>
            <a:rect r="r" b="b" t="t" l="l"/>
            <a:pathLst>
              <a:path h="4114800" w="50292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180711" y="-49047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2672048" y="-5018174"/>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6712665">
            <a:off x="-990270" y="7258855"/>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10" id="10"/>
          <p:cNvSpPr/>
          <p:nvPr/>
        </p:nvSpPr>
        <p:spPr>
          <a:xfrm flipH="false" flipV="false" rot="-1846334">
            <a:off x="9995837" y="617220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TextBox 11" id="11"/>
          <p:cNvSpPr txBox="true"/>
          <p:nvPr/>
        </p:nvSpPr>
        <p:spPr>
          <a:xfrm rot="0">
            <a:off x="2511680" y="3306219"/>
            <a:ext cx="12837986" cy="2155571"/>
          </a:xfrm>
          <a:prstGeom prst="rect">
            <a:avLst/>
          </a:prstGeom>
        </p:spPr>
        <p:txBody>
          <a:bodyPr anchor="t" rtlCol="false" tIns="0" lIns="0" bIns="0" rIns="0">
            <a:spAutoFit/>
          </a:bodyPr>
          <a:lstStyle/>
          <a:p>
            <a:pPr algn="ctr">
              <a:lnSpc>
                <a:spcPts val="17271"/>
              </a:lnSpc>
            </a:pPr>
            <a:r>
              <a:rPr lang="en-US" sz="13599">
                <a:solidFill>
                  <a:srgbClr val="273384"/>
                </a:solidFill>
                <a:latin typeface="Eczar Bold"/>
                <a:ea typeface="Eczar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52216" y="-1203660"/>
            <a:ext cx="6387620" cy="8030533"/>
          </a:xfrm>
          <a:custGeom>
            <a:avLst/>
            <a:gdLst/>
            <a:ahLst/>
            <a:cxnLst/>
            <a:rect r="r" b="b" t="t" l="l"/>
            <a:pathLst>
              <a:path h="8030533" w="6387620">
                <a:moveTo>
                  <a:pt x="0" y="0"/>
                </a:moveTo>
                <a:lnTo>
                  <a:pt x="6387620" y="0"/>
                </a:lnTo>
                <a:lnTo>
                  <a:pt x="6387620" y="8030534"/>
                </a:lnTo>
                <a:lnTo>
                  <a:pt x="0" y="8030534"/>
                </a:lnTo>
                <a:lnTo>
                  <a:pt x="0" y="0"/>
                </a:lnTo>
                <a:close/>
              </a:path>
            </a:pathLst>
          </a:custGeom>
          <a:blipFill>
            <a:blip r:embed="rId2">
              <a:alphaModFix amt="28000"/>
            </a:blip>
            <a:stretch>
              <a:fillRect l="0" t="0" r="0" b="0"/>
            </a:stretch>
          </a:blipFill>
        </p:spPr>
      </p:sp>
      <p:sp>
        <p:nvSpPr>
          <p:cNvPr name="Freeform 3" id="3"/>
          <p:cNvSpPr/>
          <p:nvPr/>
        </p:nvSpPr>
        <p:spPr>
          <a:xfrm flipH="false" flipV="false" rot="0">
            <a:off x="-2773673" y="5592763"/>
            <a:ext cx="6661483" cy="5989783"/>
          </a:xfrm>
          <a:custGeom>
            <a:avLst/>
            <a:gdLst/>
            <a:ahLst/>
            <a:cxnLst/>
            <a:rect r="r" b="b" t="t" l="l"/>
            <a:pathLst>
              <a:path h="5989783" w="6661483">
                <a:moveTo>
                  <a:pt x="0" y="0"/>
                </a:moveTo>
                <a:lnTo>
                  <a:pt x="6661483" y="0"/>
                </a:lnTo>
                <a:lnTo>
                  <a:pt x="6661483" y="5989783"/>
                </a:lnTo>
                <a:lnTo>
                  <a:pt x="0" y="5989783"/>
                </a:lnTo>
                <a:lnTo>
                  <a:pt x="0" y="0"/>
                </a:lnTo>
                <a:close/>
              </a:path>
            </a:pathLst>
          </a:custGeom>
          <a:blipFill>
            <a:blip r:embed="rId3">
              <a:alphaModFix amt="9999"/>
            </a:blip>
            <a:stretch>
              <a:fillRect l="0" t="0" r="0" b="0"/>
            </a:stretch>
          </a:blipFill>
        </p:spPr>
      </p:sp>
      <p:sp>
        <p:nvSpPr>
          <p:cNvPr name="Freeform 4" id="4"/>
          <p:cNvSpPr/>
          <p:nvPr/>
        </p:nvSpPr>
        <p:spPr>
          <a:xfrm flipH="false" flipV="false" rot="0">
            <a:off x="-1644973" y="3039367"/>
            <a:ext cx="7255405" cy="8067163"/>
          </a:xfrm>
          <a:custGeom>
            <a:avLst/>
            <a:gdLst/>
            <a:ahLst/>
            <a:cxnLst/>
            <a:rect r="r" b="b" t="t" l="l"/>
            <a:pathLst>
              <a:path h="8067163" w="7255405">
                <a:moveTo>
                  <a:pt x="0" y="0"/>
                </a:moveTo>
                <a:lnTo>
                  <a:pt x="7255405" y="0"/>
                </a:lnTo>
                <a:lnTo>
                  <a:pt x="7255405" y="8067163"/>
                </a:lnTo>
                <a:lnTo>
                  <a:pt x="0" y="8067163"/>
                </a:lnTo>
                <a:lnTo>
                  <a:pt x="0" y="0"/>
                </a:lnTo>
                <a:close/>
              </a:path>
            </a:pathLst>
          </a:custGeom>
          <a:blipFill>
            <a:blip r:embed="rId4">
              <a:alphaModFix amt="23000"/>
            </a:blip>
            <a:stretch>
              <a:fillRect l="0" t="0" r="0" b="0"/>
            </a:stretch>
          </a:blipFill>
        </p:spPr>
      </p:sp>
      <p:grpSp>
        <p:nvGrpSpPr>
          <p:cNvPr name="Group 5" id="5"/>
          <p:cNvGrpSpPr/>
          <p:nvPr/>
        </p:nvGrpSpPr>
        <p:grpSpPr>
          <a:xfrm rot="0">
            <a:off x="405435" y="3366939"/>
            <a:ext cx="771999" cy="771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7" id="7"/>
          <p:cNvGrpSpPr/>
          <p:nvPr/>
        </p:nvGrpSpPr>
        <p:grpSpPr>
          <a:xfrm rot="0">
            <a:off x="405435" y="4646779"/>
            <a:ext cx="771999" cy="771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9" id="9"/>
          <p:cNvGrpSpPr/>
          <p:nvPr/>
        </p:nvGrpSpPr>
        <p:grpSpPr>
          <a:xfrm rot="0">
            <a:off x="405435" y="7206461"/>
            <a:ext cx="771999" cy="771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11" id="11"/>
          <p:cNvGrpSpPr/>
          <p:nvPr/>
        </p:nvGrpSpPr>
        <p:grpSpPr>
          <a:xfrm rot="0">
            <a:off x="405435" y="5926620"/>
            <a:ext cx="771999" cy="771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13" id="13"/>
          <p:cNvGrpSpPr/>
          <p:nvPr/>
        </p:nvGrpSpPr>
        <p:grpSpPr>
          <a:xfrm rot="0">
            <a:off x="405435" y="8486301"/>
            <a:ext cx="771999" cy="77199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15" id="15"/>
          <p:cNvSpPr/>
          <p:nvPr/>
        </p:nvSpPr>
        <p:spPr>
          <a:xfrm flipH="false" flipV="false" rot="-2938341">
            <a:off x="-10694462" y="-4162780"/>
            <a:ext cx="9721895" cy="10809612"/>
          </a:xfrm>
          <a:custGeom>
            <a:avLst/>
            <a:gdLst/>
            <a:ahLst/>
            <a:cxnLst/>
            <a:rect r="r" b="b" t="t" l="l"/>
            <a:pathLst>
              <a:path h="10809612" w="9721895">
                <a:moveTo>
                  <a:pt x="0" y="0"/>
                </a:moveTo>
                <a:lnTo>
                  <a:pt x="9721895" y="0"/>
                </a:lnTo>
                <a:lnTo>
                  <a:pt x="9721895" y="10809613"/>
                </a:lnTo>
                <a:lnTo>
                  <a:pt x="0" y="10809613"/>
                </a:lnTo>
                <a:lnTo>
                  <a:pt x="0" y="0"/>
                </a:lnTo>
                <a:close/>
              </a:path>
            </a:pathLst>
          </a:custGeom>
          <a:blipFill>
            <a:blip r:embed="rId4"/>
            <a:stretch>
              <a:fillRect l="0" t="0" r="0" b="0"/>
            </a:stretch>
          </a:blipFill>
        </p:spPr>
      </p:sp>
      <p:grpSp>
        <p:nvGrpSpPr>
          <p:cNvPr name="Group 16" id="16"/>
          <p:cNvGrpSpPr/>
          <p:nvPr/>
        </p:nvGrpSpPr>
        <p:grpSpPr>
          <a:xfrm rot="0">
            <a:off x="9208120" y="3366939"/>
            <a:ext cx="771999" cy="7719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18" id="18"/>
          <p:cNvGrpSpPr/>
          <p:nvPr/>
        </p:nvGrpSpPr>
        <p:grpSpPr>
          <a:xfrm rot="0">
            <a:off x="9208120" y="4646779"/>
            <a:ext cx="771999" cy="77199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20" id="20"/>
          <p:cNvGrpSpPr/>
          <p:nvPr/>
        </p:nvGrpSpPr>
        <p:grpSpPr>
          <a:xfrm rot="0">
            <a:off x="9208120" y="7206461"/>
            <a:ext cx="771999" cy="771999"/>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22" id="22"/>
          <p:cNvGrpSpPr/>
          <p:nvPr/>
        </p:nvGrpSpPr>
        <p:grpSpPr>
          <a:xfrm rot="0">
            <a:off x="9208120" y="5926620"/>
            <a:ext cx="771999" cy="771999"/>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24" id="24"/>
          <p:cNvSpPr/>
          <p:nvPr/>
        </p:nvSpPr>
        <p:spPr>
          <a:xfrm flipH="false" flipV="false" rot="0">
            <a:off x="14468959" y="4939018"/>
            <a:ext cx="3311805" cy="2868360"/>
          </a:xfrm>
          <a:custGeom>
            <a:avLst/>
            <a:gdLst/>
            <a:ahLst/>
            <a:cxnLst/>
            <a:rect r="r" b="b" t="t" l="l"/>
            <a:pathLst>
              <a:path h="2868360" w="3311805">
                <a:moveTo>
                  <a:pt x="0" y="0"/>
                </a:moveTo>
                <a:lnTo>
                  <a:pt x="3311806" y="0"/>
                </a:lnTo>
                <a:lnTo>
                  <a:pt x="3311806" y="2868360"/>
                </a:lnTo>
                <a:lnTo>
                  <a:pt x="0" y="286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641526" y="820742"/>
            <a:ext cx="8542907" cy="1271905"/>
          </a:xfrm>
          <a:prstGeom prst="rect">
            <a:avLst/>
          </a:prstGeom>
        </p:spPr>
        <p:txBody>
          <a:bodyPr anchor="t" rtlCol="false" tIns="0" lIns="0" bIns="0" rIns="0">
            <a:spAutoFit/>
          </a:bodyPr>
          <a:lstStyle/>
          <a:p>
            <a:pPr>
              <a:lnSpc>
                <a:spcPts val="10160"/>
              </a:lnSpc>
            </a:pPr>
            <a:r>
              <a:rPr lang="en-US" sz="8000">
                <a:solidFill>
                  <a:srgbClr val="273384"/>
                </a:solidFill>
                <a:latin typeface="Eczar Bold"/>
              </a:rPr>
              <a:t>CONTENT</a:t>
            </a:r>
          </a:p>
        </p:txBody>
      </p:sp>
      <p:sp>
        <p:nvSpPr>
          <p:cNvPr name="TextBox 26" id="26"/>
          <p:cNvSpPr txBox="true"/>
          <p:nvPr/>
        </p:nvSpPr>
        <p:spPr>
          <a:xfrm rot="0">
            <a:off x="1821252" y="3291164"/>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Problem Statement.</a:t>
            </a:r>
          </a:p>
        </p:txBody>
      </p:sp>
      <p:sp>
        <p:nvSpPr>
          <p:cNvPr name="TextBox 27" id="27"/>
          <p:cNvSpPr txBox="true"/>
          <p:nvPr/>
        </p:nvSpPr>
        <p:spPr>
          <a:xfrm rot="0">
            <a:off x="518829" y="3337458"/>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1</a:t>
            </a:r>
          </a:p>
        </p:txBody>
      </p:sp>
      <p:sp>
        <p:nvSpPr>
          <p:cNvPr name="TextBox 28" id="28"/>
          <p:cNvSpPr txBox="true"/>
          <p:nvPr/>
        </p:nvSpPr>
        <p:spPr>
          <a:xfrm rot="0">
            <a:off x="518829" y="461729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2</a:t>
            </a:r>
          </a:p>
        </p:txBody>
      </p:sp>
      <p:sp>
        <p:nvSpPr>
          <p:cNvPr name="TextBox 29" id="29"/>
          <p:cNvSpPr txBox="true"/>
          <p:nvPr/>
        </p:nvSpPr>
        <p:spPr>
          <a:xfrm rot="0">
            <a:off x="518829" y="7136769"/>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4</a:t>
            </a:r>
          </a:p>
        </p:txBody>
      </p:sp>
      <p:sp>
        <p:nvSpPr>
          <p:cNvPr name="TextBox 30" id="30"/>
          <p:cNvSpPr txBox="true"/>
          <p:nvPr/>
        </p:nvSpPr>
        <p:spPr>
          <a:xfrm rot="0">
            <a:off x="518829" y="5862542"/>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3</a:t>
            </a:r>
          </a:p>
        </p:txBody>
      </p:sp>
      <p:sp>
        <p:nvSpPr>
          <p:cNvPr name="TextBox 31" id="31"/>
          <p:cNvSpPr txBox="true"/>
          <p:nvPr/>
        </p:nvSpPr>
        <p:spPr>
          <a:xfrm rot="0">
            <a:off x="518829" y="8416609"/>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5</a:t>
            </a:r>
          </a:p>
        </p:txBody>
      </p:sp>
      <p:sp>
        <p:nvSpPr>
          <p:cNvPr name="TextBox 32" id="32"/>
          <p:cNvSpPr txBox="true"/>
          <p:nvPr/>
        </p:nvSpPr>
        <p:spPr>
          <a:xfrm rot="0">
            <a:off x="1821252" y="4517349"/>
            <a:ext cx="7322748" cy="788035"/>
          </a:xfrm>
          <a:prstGeom prst="rect">
            <a:avLst/>
          </a:prstGeom>
        </p:spPr>
        <p:txBody>
          <a:bodyPr anchor="t" rtlCol="false" tIns="0" lIns="0" bIns="0" rIns="0">
            <a:spAutoFit/>
          </a:bodyPr>
          <a:lstStyle/>
          <a:p>
            <a:pPr algn="l">
              <a:lnSpc>
                <a:spcPts val="6799"/>
              </a:lnSpc>
            </a:pPr>
          </a:p>
        </p:txBody>
      </p:sp>
      <p:sp>
        <p:nvSpPr>
          <p:cNvPr name="TextBox 33" id="33"/>
          <p:cNvSpPr txBox="true"/>
          <p:nvPr/>
        </p:nvSpPr>
        <p:spPr>
          <a:xfrm rot="0">
            <a:off x="1821252" y="5841068"/>
            <a:ext cx="7322748" cy="788035"/>
          </a:xfrm>
          <a:prstGeom prst="rect">
            <a:avLst/>
          </a:prstGeom>
        </p:spPr>
        <p:txBody>
          <a:bodyPr anchor="t" rtlCol="false" tIns="0" lIns="0" bIns="0" rIns="0">
            <a:spAutoFit/>
          </a:bodyPr>
          <a:lstStyle/>
          <a:p>
            <a:pPr algn="l">
              <a:lnSpc>
                <a:spcPts val="6799"/>
              </a:lnSpc>
            </a:pPr>
          </a:p>
        </p:txBody>
      </p:sp>
      <p:sp>
        <p:nvSpPr>
          <p:cNvPr name="TextBox 34" id="34"/>
          <p:cNvSpPr txBox="true"/>
          <p:nvPr/>
        </p:nvSpPr>
        <p:spPr>
          <a:xfrm rot="0">
            <a:off x="1885372" y="7060330"/>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Dataset</a:t>
            </a:r>
          </a:p>
        </p:txBody>
      </p:sp>
      <p:sp>
        <p:nvSpPr>
          <p:cNvPr name="TextBox 35" id="35"/>
          <p:cNvSpPr txBox="true"/>
          <p:nvPr/>
        </p:nvSpPr>
        <p:spPr>
          <a:xfrm rot="0">
            <a:off x="1885372" y="8340170"/>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Proposed approach</a:t>
            </a:r>
          </a:p>
        </p:txBody>
      </p:sp>
      <p:sp>
        <p:nvSpPr>
          <p:cNvPr name="TextBox 36" id="36"/>
          <p:cNvSpPr txBox="true"/>
          <p:nvPr/>
        </p:nvSpPr>
        <p:spPr>
          <a:xfrm rot="0">
            <a:off x="-1411765" y="4611370"/>
            <a:ext cx="8738565" cy="788035"/>
          </a:xfrm>
          <a:prstGeom prst="rect">
            <a:avLst/>
          </a:prstGeom>
        </p:spPr>
        <p:txBody>
          <a:bodyPr anchor="t" rtlCol="false" tIns="0" lIns="0" bIns="0" rIns="0">
            <a:spAutoFit/>
          </a:bodyPr>
          <a:lstStyle/>
          <a:p>
            <a:pPr algn="ctr">
              <a:lnSpc>
                <a:spcPts val="6799"/>
              </a:lnSpc>
              <a:spcBef>
                <a:spcPct val="0"/>
              </a:spcBef>
            </a:pPr>
            <a:r>
              <a:rPr lang="en-US" sz="3399">
                <a:solidFill>
                  <a:srgbClr val="000000"/>
                </a:solidFill>
                <a:latin typeface="Raleway"/>
              </a:rPr>
              <a:t>Motivation.</a:t>
            </a:r>
          </a:p>
        </p:txBody>
      </p:sp>
      <p:sp>
        <p:nvSpPr>
          <p:cNvPr name="TextBox 37" id="37"/>
          <p:cNvSpPr txBox="true"/>
          <p:nvPr/>
        </p:nvSpPr>
        <p:spPr>
          <a:xfrm rot="0">
            <a:off x="9321514" y="3337458"/>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6</a:t>
            </a:r>
          </a:p>
        </p:txBody>
      </p:sp>
      <p:sp>
        <p:nvSpPr>
          <p:cNvPr name="TextBox 38" id="38"/>
          <p:cNvSpPr txBox="true"/>
          <p:nvPr/>
        </p:nvSpPr>
        <p:spPr>
          <a:xfrm rot="0">
            <a:off x="9321514" y="461729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Raleway Bold"/>
              </a:rPr>
              <a:t>7</a:t>
            </a:r>
          </a:p>
        </p:txBody>
      </p:sp>
      <p:sp>
        <p:nvSpPr>
          <p:cNvPr name="TextBox 39" id="39"/>
          <p:cNvSpPr txBox="true"/>
          <p:nvPr/>
        </p:nvSpPr>
        <p:spPr>
          <a:xfrm rot="0">
            <a:off x="9321514" y="7136769"/>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Raleway Bold"/>
              </a:rPr>
              <a:t>9</a:t>
            </a:r>
          </a:p>
        </p:txBody>
      </p:sp>
      <p:sp>
        <p:nvSpPr>
          <p:cNvPr name="TextBox 40" id="40"/>
          <p:cNvSpPr txBox="true"/>
          <p:nvPr/>
        </p:nvSpPr>
        <p:spPr>
          <a:xfrm rot="0">
            <a:off x="9321514" y="5862542"/>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a:solidFill>
                  <a:srgbClr val="273384"/>
                </a:solidFill>
                <a:latin typeface="Raleway Bold"/>
              </a:rPr>
              <a:t>8</a:t>
            </a:r>
          </a:p>
        </p:txBody>
      </p:sp>
      <p:sp>
        <p:nvSpPr>
          <p:cNvPr name="TextBox 41" id="41"/>
          <p:cNvSpPr txBox="true"/>
          <p:nvPr/>
        </p:nvSpPr>
        <p:spPr>
          <a:xfrm rot="0">
            <a:off x="10268393" y="3204108"/>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Image Processing </a:t>
            </a:r>
          </a:p>
        </p:txBody>
      </p:sp>
      <p:sp>
        <p:nvSpPr>
          <p:cNvPr name="TextBox 42" id="42"/>
          <p:cNvSpPr txBox="true"/>
          <p:nvPr/>
        </p:nvSpPr>
        <p:spPr>
          <a:xfrm rot="0">
            <a:off x="10458017" y="4621082"/>
            <a:ext cx="7322748" cy="788035"/>
          </a:xfrm>
          <a:prstGeom prst="rect">
            <a:avLst/>
          </a:prstGeom>
        </p:spPr>
        <p:txBody>
          <a:bodyPr anchor="t" rtlCol="false" tIns="0" lIns="0" bIns="0" rIns="0">
            <a:spAutoFit/>
          </a:bodyPr>
          <a:lstStyle/>
          <a:p>
            <a:pPr algn="l">
              <a:lnSpc>
                <a:spcPts val="6799"/>
              </a:lnSpc>
            </a:pPr>
          </a:p>
        </p:txBody>
      </p:sp>
      <p:sp>
        <p:nvSpPr>
          <p:cNvPr name="TextBox 43" id="43"/>
          <p:cNvSpPr txBox="true"/>
          <p:nvPr/>
        </p:nvSpPr>
        <p:spPr>
          <a:xfrm rot="0">
            <a:off x="10184433" y="5841068"/>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Limitation</a:t>
            </a:r>
          </a:p>
        </p:txBody>
      </p:sp>
      <p:sp>
        <p:nvSpPr>
          <p:cNvPr name="TextBox 44" id="44"/>
          <p:cNvSpPr txBox="true"/>
          <p:nvPr/>
        </p:nvSpPr>
        <p:spPr>
          <a:xfrm rot="0">
            <a:off x="10184433" y="7060330"/>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 References.</a:t>
            </a:r>
            <a:r>
              <a:rPr lang="en-US" sz="3399">
                <a:solidFill>
                  <a:srgbClr val="000000"/>
                </a:solidFill>
                <a:latin typeface="Raleway"/>
              </a:rPr>
              <a:t>.</a:t>
            </a:r>
          </a:p>
        </p:txBody>
      </p:sp>
      <p:sp>
        <p:nvSpPr>
          <p:cNvPr name="TextBox 45" id="45"/>
          <p:cNvSpPr txBox="true"/>
          <p:nvPr/>
        </p:nvSpPr>
        <p:spPr>
          <a:xfrm rot="0">
            <a:off x="10268393" y="4483948"/>
            <a:ext cx="7322748" cy="788035"/>
          </a:xfrm>
          <a:prstGeom prst="rect">
            <a:avLst/>
          </a:prstGeom>
        </p:spPr>
        <p:txBody>
          <a:bodyPr anchor="t" rtlCol="false" tIns="0" lIns="0" bIns="0" rIns="0">
            <a:spAutoFit/>
          </a:bodyPr>
          <a:lstStyle/>
          <a:p>
            <a:pPr>
              <a:lnSpc>
                <a:spcPts val="6799"/>
              </a:lnSpc>
              <a:spcBef>
                <a:spcPct val="0"/>
              </a:spcBef>
            </a:pPr>
            <a:r>
              <a:rPr lang="en-US" sz="3399">
                <a:solidFill>
                  <a:srgbClr val="000000"/>
                </a:solidFill>
                <a:latin typeface="Raleway"/>
              </a:rPr>
              <a:t>Model</a:t>
            </a:r>
          </a:p>
        </p:txBody>
      </p:sp>
      <p:sp>
        <p:nvSpPr>
          <p:cNvPr name="TextBox 46" id="46"/>
          <p:cNvSpPr txBox="true"/>
          <p:nvPr/>
        </p:nvSpPr>
        <p:spPr>
          <a:xfrm rot="0">
            <a:off x="-1165661" y="6010533"/>
            <a:ext cx="8738565" cy="688086"/>
          </a:xfrm>
          <a:prstGeom prst="rect">
            <a:avLst/>
          </a:prstGeom>
        </p:spPr>
        <p:txBody>
          <a:bodyPr anchor="t" rtlCol="false" tIns="0" lIns="0" bIns="0" rIns="0">
            <a:spAutoFit/>
          </a:bodyPr>
          <a:lstStyle/>
          <a:p>
            <a:pPr algn="ctr">
              <a:lnSpc>
                <a:spcPts val="5652"/>
              </a:lnSpc>
              <a:spcBef>
                <a:spcPct val="0"/>
              </a:spcBef>
            </a:pPr>
            <a:r>
              <a:rPr lang="en-US" sz="3600">
                <a:solidFill>
                  <a:srgbClr val="000000"/>
                </a:solidFill>
                <a:latin typeface="Raleway"/>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782807" y="-430980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2105689" y="-224453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5198919" y="308147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447301" y="3640652"/>
            <a:ext cx="13393399" cy="4293870"/>
          </a:xfrm>
          <a:prstGeom prst="rect">
            <a:avLst/>
          </a:prstGeom>
        </p:spPr>
        <p:txBody>
          <a:bodyPr anchor="t" rtlCol="false" tIns="0" lIns="0" bIns="0" rIns="0">
            <a:spAutoFit/>
          </a:bodyPr>
          <a:lstStyle/>
          <a:p>
            <a:pPr algn="ctr">
              <a:lnSpc>
                <a:spcPts val="4890"/>
              </a:lnSpc>
            </a:pPr>
          </a:p>
          <a:p>
            <a:pPr algn="ctr">
              <a:lnSpc>
                <a:spcPts val="4890"/>
              </a:lnSpc>
            </a:pPr>
            <a:r>
              <a:rPr lang="en-US" sz="3000">
                <a:solidFill>
                  <a:srgbClr val="000000"/>
                </a:solidFill>
                <a:latin typeface="Raleway"/>
              </a:rPr>
              <a:t>Develop a robust computer vision tool capable of accurately classifying various types of life science images, including microscopies, histology slides, pathology slides, western blots, gel electrophoresis, flow cytometry, fluorescence activated cell sorting (FACS), and etc. The tool should provide precise classification outputs for individual images, aiding researchers and professionals in efficiently analyzing vast amounts of scientific data.</a:t>
            </a:r>
          </a:p>
        </p:txBody>
      </p:sp>
      <p:sp>
        <p:nvSpPr>
          <p:cNvPr name="TextBox 10" id="10"/>
          <p:cNvSpPr txBox="true"/>
          <p:nvPr/>
        </p:nvSpPr>
        <p:spPr>
          <a:xfrm rot="0">
            <a:off x="2689550" y="1497152"/>
            <a:ext cx="12298908"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4" id="4"/>
          <p:cNvSpPr/>
          <p:nvPr/>
        </p:nvSpPr>
        <p:spPr>
          <a:xfrm flipH="false" flipV="false" rot="-2387424">
            <a:off x="-1498605" y="5265349"/>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4"/>
            <a:stretch>
              <a:fillRect l="0" t="-3051" r="0" b="0"/>
            </a:stretch>
          </a:blipFill>
        </p:spPr>
      </p:sp>
      <p:sp>
        <p:nvSpPr>
          <p:cNvPr name="Freeform 5" id="5"/>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stretch>
              <a:fillRect l="0" t="0" r="0" b="0"/>
            </a:stretch>
          </a:blipFill>
        </p:spPr>
      </p:sp>
      <p:sp>
        <p:nvSpPr>
          <p:cNvPr name="Freeform 6" id="6"/>
          <p:cNvSpPr/>
          <p:nvPr/>
        </p:nvSpPr>
        <p:spPr>
          <a:xfrm flipH="false" flipV="false" rot="-2387424">
            <a:off x="11834683" y="5584357"/>
            <a:ext cx="7401497" cy="7985902"/>
          </a:xfrm>
          <a:custGeom>
            <a:avLst/>
            <a:gdLst/>
            <a:ahLst/>
            <a:cxnLst/>
            <a:rect r="r" b="b" t="t" l="l"/>
            <a:pathLst>
              <a:path h="7985902" w="7401497">
                <a:moveTo>
                  <a:pt x="0" y="0"/>
                </a:moveTo>
                <a:lnTo>
                  <a:pt x="7401496" y="0"/>
                </a:lnTo>
                <a:lnTo>
                  <a:pt x="7401496" y="7985902"/>
                </a:lnTo>
                <a:lnTo>
                  <a:pt x="0" y="7985902"/>
                </a:lnTo>
                <a:lnTo>
                  <a:pt x="0" y="0"/>
                </a:lnTo>
                <a:close/>
              </a:path>
            </a:pathLst>
          </a:custGeom>
          <a:blipFill>
            <a:blip r:embed="rId4"/>
            <a:stretch>
              <a:fillRect l="0" t="-3051" r="0" b="0"/>
            </a:stretch>
          </a:blipFill>
        </p:spPr>
      </p:sp>
      <p:sp>
        <p:nvSpPr>
          <p:cNvPr name="Freeform 7" id="7"/>
          <p:cNvSpPr/>
          <p:nvPr/>
        </p:nvSpPr>
        <p:spPr>
          <a:xfrm flipH="false" flipV="false" rot="0">
            <a:off x="5198919" y="2822739"/>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198919" y="1273754"/>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Introduction</a:t>
            </a:r>
          </a:p>
        </p:txBody>
      </p:sp>
      <p:sp>
        <p:nvSpPr>
          <p:cNvPr name="TextBox 9" id="9"/>
          <p:cNvSpPr txBox="true"/>
          <p:nvPr/>
        </p:nvSpPr>
        <p:spPr>
          <a:xfrm rot="0">
            <a:off x="3136764" y="3331335"/>
            <a:ext cx="13089081" cy="4799965"/>
          </a:xfrm>
          <a:prstGeom prst="rect">
            <a:avLst/>
          </a:prstGeom>
        </p:spPr>
        <p:txBody>
          <a:bodyPr anchor="t" rtlCol="false" tIns="0" lIns="0" bIns="0" rIns="0">
            <a:spAutoFit/>
          </a:bodyPr>
          <a:lstStyle/>
          <a:p>
            <a:pPr algn="ctr">
              <a:lnSpc>
                <a:spcPts val="4759"/>
              </a:lnSpc>
            </a:pPr>
            <a:r>
              <a:rPr lang="en-US" sz="3399">
                <a:solidFill>
                  <a:srgbClr val="273384"/>
                </a:solidFill>
                <a:latin typeface="Raleway"/>
              </a:rPr>
              <a:t>Accurate classification of medical images plays a pivotal role in aiding diagnosis, treatment, and research in the field of life sciences. By automating the process, we can enhance efficiency, reduce human error, and unlock new insights from vast datasets, ultimately leading to improved patient care and scientific advancement. Our endeavor aims to harness the power of computer vision to streamline this critical aspect of medical imaging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306360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TextBox 6" id="6"/>
          <p:cNvSpPr txBox="true"/>
          <p:nvPr/>
        </p:nvSpPr>
        <p:spPr>
          <a:xfrm rot="0">
            <a:off x="5198919" y="1307528"/>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Dataset</a:t>
            </a:r>
          </a:p>
        </p:txBody>
      </p:sp>
      <p:sp>
        <p:nvSpPr>
          <p:cNvPr name="Freeform 7" id="7"/>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TextBox 8" id="8"/>
          <p:cNvSpPr txBox="true"/>
          <p:nvPr/>
        </p:nvSpPr>
        <p:spPr>
          <a:xfrm rot="0">
            <a:off x="2462788" y="2939777"/>
            <a:ext cx="13362423" cy="6151245"/>
          </a:xfrm>
          <a:prstGeom prst="rect">
            <a:avLst/>
          </a:prstGeom>
        </p:spPr>
        <p:txBody>
          <a:bodyPr anchor="t" rtlCol="false" tIns="0" lIns="0" bIns="0" rIns="0">
            <a:spAutoFit/>
          </a:bodyPr>
          <a:lstStyle/>
          <a:p>
            <a:pPr algn="ctr">
              <a:lnSpc>
                <a:spcPts val="4890"/>
              </a:lnSpc>
            </a:pPr>
          </a:p>
          <a:p>
            <a:pPr algn="ctr">
              <a:lnSpc>
                <a:spcPts val="4890"/>
              </a:lnSpc>
            </a:pPr>
            <a:r>
              <a:rPr lang="en-US" sz="3000">
                <a:solidFill>
                  <a:srgbClr val="000000"/>
                </a:solidFill>
                <a:latin typeface="Raleway"/>
              </a:rPr>
              <a:t>Combining the BioFors Dataset with Graphs Dataset, COVID-19 Radiography Database, and SARS-COV-2 Ct-Scan Dataset resulted in a diverse collection for our classifier, encompassing seven distinct classes. </a:t>
            </a:r>
          </a:p>
          <a:p>
            <a:pPr algn="ctr">
              <a:lnSpc>
                <a:spcPts val="4890"/>
              </a:lnSpc>
            </a:pPr>
            <a:r>
              <a:rPr lang="en-US" sz="3000">
                <a:solidFill>
                  <a:srgbClr val="000000"/>
                </a:solidFill>
                <a:latin typeface="Raleway"/>
              </a:rPr>
              <a:t>However, the class distribution exhibited significant imbalance, with 18k images for blot/gel class and only 99 for FACS. To address this, extensive data augmentation was applied to the FACS class to enhance its representation, while moderate augmentation was applied to other classes to maintain balance. Ultimately, each class comprised 2500 images, ensuring robust training and classification performance.</a:t>
            </a:r>
          </a:p>
        </p:txBody>
      </p:sp>
      <p:sp>
        <p:nvSpPr>
          <p:cNvPr name="Freeform 9" id="9"/>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10" id="10"/>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11" id="11"/>
          <p:cNvSpPr/>
          <p:nvPr/>
        </p:nvSpPr>
        <p:spPr>
          <a:xfrm flipH="false" flipV="false" rot="0">
            <a:off x="17259300" y="436665"/>
            <a:ext cx="433691" cy="1184070"/>
          </a:xfrm>
          <a:custGeom>
            <a:avLst/>
            <a:gdLst/>
            <a:ahLst/>
            <a:cxnLst/>
            <a:rect r="r" b="b" t="t" l="l"/>
            <a:pathLst>
              <a:path h="1184070" w="433691">
                <a:moveTo>
                  <a:pt x="0" y="0"/>
                </a:moveTo>
                <a:lnTo>
                  <a:pt x="433691" y="0"/>
                </a:lnTo>
                <a:lnTo>
                  <a:pt x="433691" y="1184070"/>
                </a:lnTo>
                <a:lnTo>
                  <a:pt x="0" y="1184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5198919" y="3063602"/>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92599">
            <a:off x="15869006" y="6270652"/>
            <a:ext cx="3938319" cy="3222261"/>
          </a:xfrm>
          <a:custGeom>
            <a:avLst/>
            <a:gdLst/>
            <a:ahLst/>
            <a:cxnLst/>
            <a:rect r="r" b="b" t="t" l="l"/>
            <a:pathLst>
              <a:path h="3222261" w="3938319">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93932">
            <a:off x="12348771" y="-1959981"/>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5970019">
            <a:off x="13558552" y="-385928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7"/>
            <a:stretch>
              <a:fillRect l="0" t="0" r="0" b="0"/>
            </a:stretch>
          </a:blipFill>
        </p:spPr>
      </p:sp>
      <p:sp>
        <p:nvSpPr>
          <p:cNvPr name="Freeform 6" id="6"/>
          <p:cNvSpPr/>
          <p:nvPr/>
        </p:nvSpPr>
        <p:spPr>
          <a:xfrm flipH="false" flipV="false" rot="0">
            <a:off x="-1606838" y="965110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7" id="7"/>
          <p:cNvSpPr/>
          <p:nvPr/>
        </p:nvSpPr>
        <p:spPr>
          <a:xfrm flipH="false" flipV="false" rot="3451795">
            <a:off x="-5080388" y="5141358"/>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4917954">
            <a:off x="-4992845" y="1489398"/>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7"/>
            <a:stretch>
              <a:fillRect l="0" t="0" r="0" b="0"/>
            </a:stretch>
          </a:blipFill>
        </p:spPr>
      </p:sp>
      <p:sp>
        <p:nvSpPr>
          <p:cNvPr name="Freeform 9" id="9"/>
          <p:cNvSpPr/>
          <p:nvPr/>
        </p:nvSpPr>
        <p:spPr>
          <a:xfrm flipH="false" flipV="false" rot="0">
            <a:off x="17259300" y="436665"/>
            <a:ext cx="433691" cy="1184070"/>
          </a:xfrm>
          <a:custGeom>
            <a:avLst/>
            <a:gdLst/>
            <a:ahLst/>
            <a:cxnLst/>
            <a:rect r="r" b="b" t="t" l="l"/>
            <a:pathLst>
              <a:path h="1184070" w="433691">
                <a:moveTo>
                  <a:pt x="0" y="0"/>
                </a:moveTo>
                <a:lnTo>
                  <a:pt x="433691" y="0"/>
                </a:lnTo>
                <a:lnTo>
                  <a:pt x="433691" y="1184070"/>
                </a:lnTo>
                <a:lnTo>
                  <a:pt x="0" y="1184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28700" y="3861128"/>
            <a:ext cx="7206532" cy="5115098"/>
          </a:xfrm>
          <a:custGeom>
            <a:avLst/>
            <a:gdLst/>
            <a:ahLst/>
            <a:cxnLst/>
            <a:rect r="r" b="b" t="t" l="l"/>
            <a:pathLst>
              <a:path h="5115098" w="7206532">
                <a:moveTo>
                  <a:pt x="0" y="0"/>
                </a:moveTo>
                <a:lnTo>
                  <a:pt x="7206532" y="0"/>
                </a:lnTo>
                <a:lnTo>
                  <a:pt x="7206532" y="5115097"/>
                </a:lnTo>
                <a:lnTo>
                  <a:pt x="0" y="5115097"/>
                </a:lnTo>
                <a:lnTo>
                  <a:pt x="0" y="0"/>
                </a:lnTo>
                <a:close/>
              </a:path>
            </a:pathLst>
          </a:custGeom>
          <a:blipFill>
            <a:blip r:embed="rId10"/>
            <a:stretch>
              <a:fillRect l="0" t="0" r="0" b="0"/>
            </a:stretch>
          </a:blipFill>
        </p:spPr>
      </p:sp>
      <p:sp>
        <p:nvSpPr>
          <p:cNvPr name="Freeform 11" id="11"/>
          <p:cNvSpPr/>
          <p:nvPr/>
        </p:nvSpPr>
        <p:spPr>
          <a:xfrm flipH="false" flipV="false" rot="0">
            <a:off x="8846837" y="3810730"/>
            <a:ext cx="7264490" cy="5165495"/>
          </a:xfrm>
          <a:custGeom>
            <a:avLst/>
            <a:gdLst/>
            <a:ahLst/>
            <a:cxnLst/>
            <a:rect r="r" b="b" t="t" l="l"/>
            <a:pathLst>
              <a:path h="5165495" w="7264490">
                <a:moveTo>
                  <a:pt x="0" y="0"/>
                </a:moveTo>
                <a:lnTo>
                  <a:pt x="7264490" y="0"/>
                </a:lnTo>
                <a:lnTo>
                  <a:pt x="7264490" y="5165495"/>
                </a:lnTo>
                <a:lnTo>
                  <a:pt x="0" y="5165495"/>
                </a:lnTo>
                <a:lnTo>
                  <a:pt x="0" y="0"/>
                </a:lnTo>
                <a:close/>
              </a:path>
            </a:pathLst>
          </a:custGeom>
          <a:blipFill>
            <a:blip r:embed="rId11"/>
            <a:stretch>
              <a:fillRect l="0" t="0" r="0" b="0"/>
            </a:stretch>
          </a:blipFill>
        </p:spPr>
      </p:sp>
      <p:sp>
        <p:nvSpPr>
          <p:cNvPr name="TextBox 12" id="12"/>
          <p:cNvSpPr txBox="true"/>
          <p:nvPr/>
        </p:nvSpPr>
        <p:spPr>
          <a:xfrm rot="0">
            <a:off x="5198919" y="1307528"/>
            <a:ext cx="7890162"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TextBox 3" id="3"/>
          <p:cNvSpPr txBox="true"/>
          <p:nvPr/>
        </p:nvSpPr>
        <p:spPr>
          <a:xfrm rot="0">
            <a:off x="3090692" y="301053"/>
            <a:ext cx="11187957"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Proposed approach </a:t>
            </a:r>
          </a:p>
        </p:txBody>
      </p:sp>
      <p:grpSp>
        <p:nvGrpSpPr>
          <p:cNvPr name="Group 4" id="4"/>
          <p:cNvGrpSpPr/>
          <p:nvPr/>
        </p:nvGrpSpPr>
        <p:grpSpPr>
          <a:xfrm rot="0">
            <a:off x="2604773" y="3432289"/>
            <a:ext cx="7268026" cy="1036679"/>
            <a:chOff x="0" y="0"/>
            <a:chExt cx="4461173" cy="636322"/>
          </a:xfrm>
        </p:grpSpPr>
        <p:sp>
          <p:nvSpPr>
            <p:cNvPr name="Freeform 5" id="5"/>
            <p:cNvSpPr/>
            <p:nvPr/>
          </p:nvSpPr>
          <p:spPr>
            <a:xfrm flipH="false" flipV="false" rot="0">
              <a:off x="92710" y="106680"/>
              <a:ext cx="4357033" cy="516942"/>
            </a:xfrm>
            <a:custGeom>
              <a:avLst/>
              <a:gdLst/>
              <a:ahLst/>
              <a:cxnLst/>
              <a:rect r="r" b="b" t="t" l="l"/>
              <a:pathLst>
                <a:path h="516942" w="4357033">
                  <a:moveTo>
                    <a:pt x="4330363" y="327712"/>
                  </a:moveTo>
                  <a:cubicBezTo>
                    <a:pt x="4330363" y="415342"/>
                    <a:pt x="4254163" y="486462"/>
                    <a:pt x="4172883" y="486462"/>
                  </a:cubicBezTo>
                  <a:lnTo>
                    <a:pt x="66040" y="486462"/>
                  </a:lnTo>
                  <a:cubicBezTo>
                    <a:pt x="43180" y="486462"/>
                    <a:pt x="20320" y="481382"/>
                    <a:pt x="0" y="472492"/>
                  </a:cubicBezTo>
                  <a:cubicBezTo>
                    <a:pt x="26670" y="500432"/>
                    <a:pt x="63500" y="516942"/>
                    <a:pt x="121897" y="516942"/>
                  </a:cubicBezTo>
                  <a:lnTo>
                    <a:pt x="4210983" y="516942"/>
                  </a:lnTo>
                  <a:cubicBezTo>
                    <a:pt x="4290993" y="516942"/>
                    <a:pt x="4357033" y="450902"/>
                    <a:pt x="4357033" y="370892"/>
                  </a:cubicBezTo>
                  <a:lnTo>
                    <a:pt x="4357033" y="95250"/>
                  </a:lnTo>
                  <a:cubicBezTo>
                    <a:pt x="4357033" y="58420"/>
                    <a:pt x="4343063" y="25400"/>
                    <a:pt x="4321473" y="0"/>
                  </a:cubicBezTo>
                  <a:cubicBezTo>
                    <a:pt x="4327823" y="16510"/>
                    <a:pt x="4330363" y="34290"/>
                    <a:pt x="4330363" y="52070"/>
                  </a:cubicBezTo>
                  <a:lnTo>
                    <a:pt x="4330363" y="327712"/>
                  </a:lnTo>
                  <a:close/>
                </a:path>
              </a:pathLst>
            </a:custGeom>
            <a:solidFill>
              <a:srgbClr val="FFB6E3"/>
            </a:solidFill>
          </p:spPr>
        </p:sp>
        <p:sp>
          <p:nvSpPr>
            <p:cNvPr name="Freeform 6" id="6"/>
            <p:cNvSpPr/>
            <p:nvPr/>
          </p:nvSpPr>
          <p:spPr>
            <a:xfrm flipH="false" flipV="false" rot="0">
              <a:off x="12700" y="12700"/>
              <a:ext cx="4396403" cy="567742"/>
            </a:xfrm>
            <a:custGeom>
              <a:avLst/>
              <a:gdLst/>
              <a:ahLst/>
              <a:cxnLst/>
              <a:rect r="r" b="b" t="t" l="l"/>
              <a:pathLst>
                <a:path h="567742" w="4396403">
                  <a:moveTo>
                    <a:pt x="146050" y="567742"/>
                  </a:moveTo>
                  <a:lnTo>
                    <a:pt x="4250353" y="567742"/>
                  </a:lnTo>
                  <a:cubicBezTo>
                    <a:pt x="4330363" y="567742"/>
                    <a:pt x="4396403" y="501702"/>
                    <a:pt x="4396403" y="421692"/>
                  </a:cubicBezTo>
                  <a:lnTo>
                    <a:pt x="4396403" y="146050"/>
                  </a:lnTo>
                  <a:cubicBezTo>
                    <a:pt x="4396403" y="66040"/>
                    <a:pt x="4330363" y="0"/>
                    <a:pt x="4250353"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7" id="7"/>
            <p:cNvSpPr/>
            <p:nvPr/>
          </p:nvSpPr>
          <p:spPr>
            <a:xfrm flipH="false" flipV="false" rot="0">
              <a:off x="0" y="0"/>
              <a:ext cx="4461173" cy="636322"/>
            </a:xfrm>
            <a:custGeom>
              <a:avLst/>
              <a:gdLst/>
              <a:ahLst/>
              <a:cxnLst/>
              <a:rect r="r" b="b" t="t" l="l"/>
              <a:pathLst>
                <a:path h="636322" w="4461173">
                  <a:moveTo>
                    <a:pt x="4397673" y="74930"/>
                  </a:moveTo>
                  <a:cubicBezTo>
                    <a:pt x="4369733" y="30480"/>
                    <a:pt x="4320203" y="0"/>
                    <a:pt x="4263053" y="0"/>
                  </a:cubicBezTo>
                  <a:lnTo>
                    <a:pt x="158750" y="0"/>
                  </a:lnTo>
                  <a:cubicBezTo>
                    <a:pt x="71120" y="0"/>
                    <a:pt x="0" y="71120"/>
                    <a:pt x="0" y="158750"/>
                  </a:cubicBezTo>
                  <a:lnTo>
                    <a:pt x="0" y="434392"/>
                  </a:lnTo>
                  <a:cubicBezTo>
                    <a:pt x="0" y="486462"/>
                    <a:pt x="25400" y="532182"/>
                    <a:pt x="63500" y="561392"/>
                  </a:cubicBezTo>
                  <a:cubicBezTo>
                    <a:pt x="91440" y="605842"/>
                    <a:pt x="140970" y="636322"/>
                    <a:pt x="218648" y="636322"/>
                  </a:cubicBezTo>
                  <a:lnTo>
                    <a:pt x="4302423" y="636322"/>
                  </a:lnTo>
                  <a:cubicBezTo>
                    <a:pt x="4390053" y="636322"/>
                    <a:pt x="4461173" y="565202"/>
                    <a:pt x="4461173" y="477572"/>
                  </a:cubicBezTo>
                  <a:lnTo>
                    <a:pt x="4461173" y="201930"/>
                  </a:lnTo>
                  <a:cubicBezTo>
                    <a:pt x="4461173" y="149860"/>
                    <a:pt x="4435773" y="104140"/>
                    <a:pt x="4397673" y="74930"/>
                  </a:cubicBezTo>
                  <a:close/>
                  <a:moveTo>
                    <a:pt x="12700" y="434392"/>
                  </a:moveTo>
                  <a:lnTo>
                    <a:pt x="12700" y="158750"/>
                  </a:lnTo>
                  <a:cubicBezTo>
                    <a:pt x="12700" y="78740"/>
                    <a:pt x="78740" y="12700"/>
                    <a:pt x="158750" y="12700"/>
                  </a:cubicBezTo>
                  <a:lnTo>
                    <a:pt x="4263053" y="12700"/>
                  </a:lnTo>
                  <a:cubicBezTo>
                    <a:pt x="4343063" y="12700"/>
                    <a:pt x="4409103" y="78740"/>
                    <a:pt x="4409103" y="158750"/>
                  </a:cubicBezTo>
                  <a:lnTo>
                    <a:pt x="4409103" y="434392"/>
                  </a:lnTo>
                  <a:cubicBezTo>
                    <a:pt x="4409103" y="514402"/>
                    <a:pt x="4343063" y="580442"/>
                    <a:pt x="4263053" y="580442"/>
                  </a:cubicBezTo>
                  <a:lnTo>
                    <a:pt x="158750" y="580442"/>
                  </a:lnTo>
                  <a:cubicBezTo>
                    <a:pt x="78740" y="580442"/>
                    <a:pt x="12700" y="515672"/>
                    <a:pt x="12700" y="434392"/>
                  </a:cubicBezTo>
                  <a:close/>
                  <a:moveTo>
                    <a:pt x="4449743" y="477572"/>
                  </a:moveTo>
                  <a:cubicBezTo>
                    <a:pt x="4449743" y="557582"/>
                    <a:pt x="4382433" y="623622"/>
                    <a:pt x="4302423" y="623622"/>
                  </a:cubicBezTo>
                  <a:lnTo>
                    <a:pt x="218648" y="623622"/>
                  </a:lnTo>
                  <a:cubicBezTo>
                    <a:pt x="157480" y="623622"/>
                    <a:pt x="120650" y="607112"/>
                    <a:pt x="93980" y="579172"/>
                  </a:cubicBezTo>
                  <a:cubicBezTo>
                    <a:pt x="114300" y="588062"/>
                    <a:pt x="135890" y="593142"/>
                    <a:pt x="160020" y="593142"/>
                  </a:cubicBezTo>
                  <a:lnTo>
                    <a:pt x="4264323" y="593142"/>
                  </a:lnTo>
                  <a:cubicBezTo>
                    <a:pt x="4351953" y="593142"/>
                    <a:pt x="4423073" y="522022"/>
                    <a:pt x="4423073" y="434392"/>
                  </a:cubicBezTo>
                  <a:lnTo>
                    <a:pt x="4423073" y="158750"/>
                  </a:lnTo>
                  <a:cubicBezTo>
                    <a:pt x="4423073" y="140970"/>
                    <a:pt x="4419263" y="123190"/>
                    <a:pt x="4414183" y="106680"/>
                  </a:cubicBezTo>
                  <a:cubicBezTo>
                    <a:pt x="4435773" y="132080"/>
                    <a:pt x="4449743" y="165100"/>
                    <a:pt x="4449743" y="201930"/>
                  </a:cubicBezTo>
                  <a:lnTo>
                    <a:pt x="4449743" y="477572"/>
                  </a:lnTo>
                  <a:close/>
                </a:path>
              </a:pathLst>
            </a:custGeom>
            <a:solidFill>
              <a:srgbClr val="FF86D1"/>
            </a:solidFill>
          </p:spPr>
        </p:sp>
      </p:grpSp>
      <p:sp>
        <p:nvSpPr>
          <p:cNvPr name="AutoShape 8" id="8"/>
          <p:cNvSpPr/>
          <p:nvPr/>
        </p:nvSpPr>
        <p:spPr>
          <a:xfrm rot="95604">
            <a:off x="11006923" y="3996759"/>
            <a:ext cx="499036" cy="0"/>
          </a:xfrm>
          <a:prstGeom prst="line">
            <a:avLst/>
          </a:prstGeom>
          <a:ln cap="rnd" w="28575">
            <a:solidFill>
              <a:srgbClr val="9F886D"/>
            </a:solidFill>
            <a:prstDash val="solid"/>
            <a:headEnd type="none" len="sm" w="sm"/>
            <a:tailEnd type="none" len="sm" w="sm"/>
          </a:ln>
        </p:spPr>
      </p:sp>
      <p:sp>
        <p:nvSpPr>
          <p:cNvPr name="AutoShape 9" id="9"/>
          <p:cNvSpPr/>
          <p:nvPr/>
        </p:nvSpPr>
        <p:spPr>
          <a:xfrm rot="0">
            <a:off x="7567666" y="5676852"/>
            <a:ext cx="624117" cy="0"/>
          </a:xfrm>
          <a:prstGeom prst="line">
            <a:avLst/>
          </a:prstGeom>
          <a:ln cap="rnd" w="28575">
            <a:solidFill>
              <a:srgbClr val="9F886D"/>
            </a:solidFill>
            <a:prstDash val="solid"/>
            <a:headEnd type="arrow" len="sm" w="med"/>
            <a:tailEnd type="none" len="sm" w="sm"/>
          </a:ln>
        </p:spPr>
      </p:sp>
      <p:sp>
        <p:nvSpPr>
          <p:cNvPr name="AutoShape 10" id="10"/>
          <p:cNvSpPr/>
          <p:nvPr/>
        </p:nvSpPr>
        <p:spPr>
          <a:xfrm rot="0">
            <a:off x="11094247" y="5676852"/>
            <a:ext cx="411615" cy="0"/>
          </a:xfrm>
          <a:prstGeom prst="line">
            <a:avLst/>
          </a:prstGeom>
          <a:ln cap="rnd" w="28575">
            <a:solidFill>
              <a:srgbClr val="9F886D"/>
            </a:solidFill>
            <a:prstDash val="solid"/>
            <a:headEnd type="arrow" len="sm" w="med"/>
            <a:tailEnd type="none" len="sm" w="sm"/>
          </a:ln>
        </p:spPr>
      </p:sp>
      <p:grpSp>
        <p:nvGrpSpPr>
          <p:cNvPr name="Group 11" id="11"/>
          <p:cNvGrpSpPr/>
          <p:nvPr/>
        </p:nvGrpSpPr>
        <p:grpSpPr>
          <a:xfrm rot="0">
            <a:off x="4614594" y="5676030"/>
            <a:ext cx="429246" cy="1916003"/>
            <a:chOff x="0" y="0"/>
            <a:chExt cx="572328" cy="2554670"/>
          </a:xfrm>
        </p:grpSpPr>
        <p:sp>
          <p:nvSpPr>
            <p:cNvPr name="AutoShape 12" id="12"/>
            <p:cNvSpPr/>
            <p:nvPr/>
          </p:nvSpPr>
          <p:spPr>
            <a:xfrm flipV="true">
              <a:off x="21213" y="21213"/>
              <a:ext cx="0" cy="2504751"/>
            </a:xfrm>
            <a:prstGeom prst="line">
              <a:avLst/>
            </a:prstGeom>
            <a:ln cap="rnd" w="42426">
              <a:solidFill>
                <a:srgbClr val="9F886D"/>
              </a:solidFill>
              <a:prstDash val="solid"/>
              <a:headEnd type="none" len="sm" w="sm"/>
              <a:tailEnd type="none" len="sm" w="sm"/>
            </a:ln>
          </p:spPr>
        </p:sp>
        <p:sp>
          <p:nvSpPr>
            <p:cNvPr name="AutoShape 13" id="13"/>
            <p:cNvSpPr/>
            <p:nvPr/>
          </p:nvSpPr>
          <p:spPr>
            <a:xfrm>
              <a:off x="610" y="2533458"/>
              <a:ext cx="451267" cy="0"/>
            </a:xfrm>
            <a:prstGeom prst="line">
              <a:avLst/>
            </a:prstGeom>
            <a:ln cap="rnd" w="42426">
              <a:solidFill>
                <a:srgbClr val="9F886D"/>
              </a:solidFill>
              <a:prstDash val="solid"/>
              <a:headEnd type="none" len="sm" w="sm"/>
              <a:tailEnd type="arrow" len="sm" w="med"/>
            </a:ln>
          </p:spPr>
        </p:sp>
        <p:sp>
          <p:nvSpPr>
            <p:cNvPr name="AutoShape 14" id="14"/>
            <p:cNvSpPr/>
            <p:nvPr/>
          </p:nvSpPr>
          <p:spPr>
            <a:xfrm>
              <a:off x="610" y="21213"/>
              <a:ext cx="571718" cy="0"/>
            </a:xfrm>
            <a:prstGeom prst="line">
              <a:avLst/>
            </a:prstGeom>
            <a:ln cap="rnd" w="42426">
              <a:solidFill>
                <a:srgbClr val="9F886D"/>
              </a:solidFill>
              <a:prstDash val="solid"/>
              <a:headEnd type="none" len="sm" w="sm"/>
              <a:tailEnd type="none" len="sm" w="sm"/>
            </a:ln>
          </p:spPr>
        </p:sp>
      </p:grpSp>
      <p:grpSp>
        <p:nvGrpSpPr>
          <p:cNvPr name="Group 15" id="15"/>
          <p:cNvGrpSpPr/>
          <p:nvPr/>
        </p:nvGrpSpPr>
        <p:grpSpPr>
          <a:xfrm rot="0">
            <a:off x="10553501" y="3403887"/>
            <a:ext cx="4425024" cy="1065081"/>
            <a:chOff x="0" y="0"/>
            <a:chExt cx="2643686" cy="636322"/>
          </a:xfrm>
        </p:grpSpPr>
        <p:sp>
          <p:nvSpPr>
            <p:cNvPr name="Freeform 16" id="16"/>
            <p:cNvSpPr/>
            <p:nvPr/>
          </p:nvSpPr>
          <p:spPr>
            <a:xfrm flipH="false" flipV="false" rot="0">
              <a:off x="92710" y="106680"/>
              <a:ext cx="2539546" cy="516942"/>
            </a:xfrm>
            <a:custGeom>
              <a:avLst/>
              <a:gdLst/>
              <a:ahLst/>
              <a:cxnLst/>
              <a:rect r="r" b="b" t="t" l="l"/>
              <a:pathLst>
                <a:path h="516942" w="2539546">
                  <a:moveTo>
                    <a:pt x="2512876" y="327712"/>
                  </a:moveTo>
                  <a:cubicBezTo>
                    <a:pt x="2512876" y="415342"/>
                    <a:pt x="2436676" y="486462"/>
                    <a:pt x="2355396" y="486462"/>
                  </a:cubicBezTo>
                  <a:lnTo>
                    <a:pt x="66040" y="486462"/>
                  </a:lnTo>
                  <a:cubicBezTo>
                    <a:pt x="43180" y="486462"/>
                    <a:pt x="20320" y="481382"/>
                    <a:pt x="0" y="472492"/>
                  </a:cubicBezTo>
                  <a:cubicBezTo>
                    <a:pt x="26670" y="500432"/>
                    <a:pt x="63500" y="516942"/>
                    <a:pt x="110313" y="516942"/>
                  </a:cubicBezTo>
                  <a:lnTo>
                    <a:pt x="2393496" y="516942"/>
                  </a:lnTo>
                  <a:cubicBezTo>
                    <a:pt x="2473506" y="516942"/>
                    <a:pt x="2539546" y="450902"/>
                    <a:pt x="2539546" y="370892"/>
                  </a:cubicBezTo>
                  <a:lnTo>
                    <a:pt x="2539546" y="95250"/>
                  </a:lnTo>
                  <a:cubicBezTo>
                    <a:pt x="2539546" y="58420"/>
                    <a:pt x="2525576" y="25400"/>
                    <a:pt x="2503986" y="0"/>
                  </a:cubicBezTo>
                  <a:cubicBezTo>
                    <a:pt x="2510336" y="16510"/>
                    <a:pt x="2512876" y="34290"/>
                    <a:pt x="2512876" y="52070"/>
                  </a:cubicBezTo>
                  <a:lnTo>
                    <a:pt x="2512876" y="327712"/>
                  </a:lnTo>
                  <a:close/>
                </a:path>
              </a:pathLst>
            </a:custGeom>
            <a:solidFill>
              <a:srgbClr val="FFD18C"/>
            </a:solidFill>
          </p:spPr>
        </p:sp>
        <p:sp>
          <p:nvSpPr>
            <p:cNvPr name="Freeform 17" id="17"/>
            <p:cNvSpPr/>
            <p:nvPr/>
          </p:nvSpPr>
          <p:spPr>
            <a:xfrm flipH="false" flipV="false" rot="0">
              <a:off x="12700" y="12700"/>
              <a:ext cx="2578916" cy="567742"/>
            </a:xfrm>
            <a:custGeom>
              <a:avLst/>
              <a:gdLst/>
              <a:ahLst/>
              <a:cxnLst/>
              <a:rect r="r" b="b" t="t" l="l"/>
              <a:pathLst>
                <a:path h="567742" w="2578916">
                  <a:moveTo>
                    <a:pt x="146050" y="567742"/>
                  </a:moveTo>
                  <a:lnTo>
                    <a:pt x="2432866" y="567742"/>
                  </a:lnTo>
                  <a:cubicBezTo>
                    <a:pt x="2512876" y="567742"/>
                    <a:pt x="2578916" y="501702"/>
                    <a:pt x="2578916" y="421692"/>
                  </a:cubicBezTo>
                  <a:lnTo>
                    <a:pt x="2578916" y="146050"/>
                  </a:lnTo>
                  <a:cubicBezTo>
                    <a:pt x="2578916" y="66040"/>
                    <a:pt x="2512876" y="0"/>
                    <a:pt x="2432866"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18" id="18"/>
            <p:cNvSpPr/>
            <p:nvPr/>
          </p:nvSpPr>
          <p:spPr>
            <a:xfrm flipH="false" flipV="false" rot="0">
              <a:off x="0" y="0"/>
              <a:ext cx="2643686" cy="636322"/>
            </a:xfrm>
            <a:custGeom>
              <a:avLst/>
              <a:gdLst/>
              <a:ahLst/>
              <a:cxnLst/>
              <a:rect r="r" b="b" t="t" l="l"/>
              <a:pathLst>
                <a:path h="636322" w="2643686">
                  <a:moveTo>
                    <a:pt x="2580186" y="74930"/>
                  </a:moveTo>
                  <a:cubicBezTo>
                    <a:pt x="2552246" y="30480"/>
                    <a:pt x="2502716" y="0"/>
                    <a:pt x="2445566" y="0"/>
                  </a:cubicBezTo>
                  <a:lnTo>
                    <a:pt x="158750" y="0"/>
                  </a:lnTo>
                  <a:cubicBezTo>
                    <a:pt x="71120" y="0"/>
                    <a:pt x="0" y="71120"/>
                    <a:pt x="0" y="158750"/>
                  </a:cubicBezTo>
                  <a:lnTo>
                    <a:pt x="0" y="434392"/>
                  </a:lnTo>
                  <a:cubicBezTo>
                    <a:pt x="0" y="486462"/>
                    <a:pt x="25400" y="532182"/>
                    <a:pt x="63500" y="561392"/>
                  </a:cubicBezTo>
                  <a:cubicBezTo>
                    <a:pt x="91440" y="605842"/>
                    <a:pt x="140970" y="636322"/>
                    <a:pt x="205256" y="636322"/>
                  </a:cubicBezTo>
                  <a:lnTo>
                    <a:pt x="2484936" y="636322"/>
                  </a:lnTo>
                  <a:cubicBezTo>
                    <a:pt x="2572566" y="636322"/>
                    <a:pt x="2643686" y="565202"/>
                    <a:pt x="2643686" y="477572"/>
                  </a:cubicBezTo>
                  <a:lnTo>
                    <a:pt x="2643686" y="201930"/>
                  </a:lnTo>
                  <a:cubicBezTo>
                    <a:pt x="2643686" y="149860"/>
                    <a:pt x="2618286" y="104140"/>
                    <a:pt x="2580186" y="74930"/>
                  </a:cubicBezTo>
                  <a:close/>
                  <a:moveTo>
                    <a:pt x="12700" y="434392"/>
                  </a:moveTo>
                  <a:lnTo>
                    <a:pt x="12700" y="158750"/>
                  </a:lnTo>
                  <a:cubicBezTo>
                    <a:pt x="12700" y="78740"/>
                    <a:pt x="78740" y="12700"/>
                    <a:pt x="158750" y="12700"/>
                  </a:cubicBezTo>
                  <a:lnTo>
                    <a:pt x="2445566" y="12700"/>
                  </a:lnTo>
                  <a:cubicBezTo>
                    <a:pt x="2525576" y="12700"/>
                    <a:pt x="2591616" y="78740"/>
                    <a:pt x="2591616" y="158750"/>
                  </a:cubicBezTo>
                  <a:lnTo>
                    <a:pt x="2591616" y="434392"/>
                  </a:lnTo>
                  <a:cubicBezTo>
                    <a:pt x="2591616" y="514402"/>
                    <a:pt x="2525576" y="580442"/>
                    <a:pt x="2445566" y="580442"/>
                  </a:cubicBezTo>
                  <a:lnTo>
                    <a:pt x="158750" y="580442"/>
                  </a:lnTo>
                  <a:cubicBezTo>
                    <a:pt x="78740" y="580442"/>
                    <a:pt x="12700" y="515672"/>
                    <a:pt x="12700" y="434392"/>
                  </a:cubicBezTo>
                  <a:close/>
                  <a:moveTo>
                    <a:pt x="2632256" y="477572"/>
                  </a:moveTo>
                  <a:cubicBezTo>
                    <a:pt x="2632256" y="557582"/>
                    <a:pt x="2564946" y="623622"/>
                    <a:pt x="2484936" y="623622"/>
                  </a:cubicBezTo>
                  <a:lnTo>
                    <a:pt x="205256" y="623622"/>
                  </a:lnTo>
                  <a:cubicBezTo>
                    <a:pt x="157480" y="623622"/>
                    <a:pt x="120650" y="607112"/>
                    <a:pt x="93980" y="579172"/>
                  </a:cubicBezTo>
                  <a:cubicBezTo>
                    <a:pt x="114300" y="588062"/>
                    <a:pt x="135890" y="593142"/>
                    <a:pt x="160020" y="593142"/>
                  </a:cubicBezTo>
                  <a:lnTo>
                    <a:pt x="2446836" y="593142"/>
                  </a:lnTo>
                  <a:cubicBezTo>
                    <a:pt x="2534466" y="593142"/>
                    <a:pt x="2605586" y="522022"/>
                    <a:pt x="2605586" y="434392"/>
                  </a:cubicBezTo>
                  <a:lnTo>
                    <a:pt x="2605586" y="158750"/>
                  </a:lnTo>
                  <a:cubicBezTo>
                    <a:pt x="2605586" y="140970"/>
                    <a:pt x="2601776" y="123190"/>
                    <a:pt x="2596696" y="106680"/>
                  </a:cubicBezTo>
                  <a:cubicBezTo>
                    <a:pt x="2618286" y="132080"/>
                    <a:pt x="2632256" y="165100"/>
                    <a:pt x="2632256" y="201930"/>
                  </a:cubicBezTo>
                  <a:lnTo>
                    <a:pt x="2632256" y="477572"/>
                  </a:lnTo>
                  <a:close/>
                </a:path>
              </a:pathLst>
            </a:custGeom>
            <a:solidFill>
              <a:srgbClr val="FFB444"/>
            </a:solidFill>
          </p:spPr>
        </p:sp>
      </p:grpSp>
      <p:grpSp>
        <p:nvGrpSpPr>
          <p:cNvPr name="Group 19" id="19"/>
          <p:cNvGrpSpPr/>
          <p:nvPr/>
        </p:nvGrpSpPr>
        <p:grpSpPr>
          <a:xfrm rot="0">
            <a:off x="5000076" y="5219438"/>
            <a:ext cx="4876584" cy="1065081"/>
            <a:chOff x="0" y="0"/>
            <a:chExt cx="2913466" cy="636322"/>
          </a:xfrm>
        </p:grpSpPr>
        <p:sp>
          <p:nvSpPr>
            <p:cNvPr name="Freeform 20" id="20"/>
            <p:cNvSpPr/>
            <p:nvPr/>
          </p:nvSpPr>
          <p:spPr>
            <a:xfrm flipH="false" flipV="false" rot="0">
              <a:off x="92710" y="106680"/>
              <a:ext cx="2809326" cy="516942"/>
            </a:xfrm>
            <a:custGeom>
              <a:avLst/>
              <a:gdLst/>
              <a:ahLst/>
              <a:cxnLst/>
              <a:rect r="r" b="b" t="t" l="l"/>
              <a:pathLst>
                <a:path h="516942" w="2809326">
                  <a:moveTo>
                    <a:pt x="2782656" y="327712"/>
                  </a:moveTo>
                  <a:cubicBezTo>
                    <a:pt x="2782656" y="415342"/>
                    <a:pt x="2706456" y="486462"/>
                    <a:pt x="2625176" y="486462"/>
                  </a:cubicBezTo>
                  <a:lnTo>
                    <a:pt x="66040" y="486462"/>
                  </a:lnTo>
                  <a:cubicBezTo>
                    <a:pt x="43180" y="486462"/>
                    <a:pt x="20320" y="481382"/>
                    <a:pt x="0" y="472492"/>
                  </a:cubicBezTo>
                  <a:cubicBezTo>
                    <a:pt x="26670" y="500432"/>
                    <a:pt x="63500" y="516942"/>
                    <a:pt x="112033" y="516942"/>
                  </a:cubicBezTo>
                  <a:lnTo>
                    <a:pt x="2663276" y="516942"/>
                  </a:lnTo>
                  <a:cubicBezTo>
                    <a:pt x="2743286" y="516942"/>
                    <a:pt x="2809326" y="450902"/>
                    <a:pt x="2809326" y="370892"/>
                  </a:cubicBezTo>
                  <a:lnTo>
                    <a:pt x="2809326" y="95250"/>
                  </a:lnTo>
                  <a:cubicBezTo>
                    <a:pt x="2809326" y="58420"/>
                    <a:pt x="2795356" y="25400"/>
                    <a:pt x="2773766" y="0"/>
                  </a:cubicBezTo>
                  <a:cubicBezTo>
                    <a:pt x="2780116" y="16510"/>
                    <a:pt x="2782656" y="34290"/>
                    <a:pt x="2782656" y="52070"/>
                  </a:cubicBezTo>
                  <a:lnTo>
                    <a:pt x="2782656" y="327712"/>
                  </a:lnTo>
                  <a:close/>
                </a:path>
              </a:pathLst>
            </a:custGeom>
            <a:solidFill>
              <a:srgbClr val="79CEFF"/>
            </a:solidFill>
          </p:spPr>
        </p:sp>
        <p:sp>
          <p:nvSpPr>
            <p:cNvPr name="Freeform 21" id="21"/>
            <p:cNvSpPr/>
            <p:nvPr/>
          </p:nvSpPr>
          <p:spPr>
            <a:xfrm flipH="false" flipV="false" rot="0">
              <a:off x="12700" y="12700"/>
              <a:ext cx="2848696" cy="567742"/>
            </a:xfrm>
            <a:custGeom>
              <a:avLst/>
              <a:gdLst/>
              <a:ahLst/>
              <a:cxnLst/>
              <a:rect r="r" b="b" t="t" l="l"/>
              <a:pathLst>
                <a:path h="567742" w="2848696">
                  <a:moveTo>
                    <a:pt x="146050" y="567742"/>
                  </a:moveTo>
                  <a:lnTo>
                    <a:pt x="2702646" y="567742"/>
                  </a:lnTo>
                  <a:cubicBezTo>
                    <a:pt x="2782656" y="567742"/>
                    <a:pt x="2848696" y="501702"/>
                    <a:pt x="2848696" y="421692"/>
                  </a:cubicBezTo>
                  <a:lnTo>
                    <a:pt x="2848696" y="146050"/>
                  </a:lnTo>
                  <a:cubicBezTo>
                    <a:pt x="2848696" y="66040"/>
                    <a:pt x="2782656" y="0"/>
                    <a:pt x="2702646"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22" id="22"/>
            <p:cNvSpPr/>
            <p:nvPr/>
          </p:nvSpPr>
          <p:spPr>
            <a:xfrm flipH="false" flipV="false" rot="0">
              <a:off x="0" y="0"/>
              <a:ext cx="2913466" cy="636322"/>
            </a:xfrm>
            <a:custGeom>
              <a:avLst/>
              <a:gdLst/>
              <a:ahLst/>
              <a:cxnLst/>
              <a:rect r="r" b="b" t="t" l="l"/>
              <a:pathLst>
                <a:path h="636322" w="2913466">
                  <a:moveTo>
                    <a:pt x="2849966" y="74930"/>
                  </a:moveTo>
                  <a:cubicBezTo>
                    <a:pt x="2822026" y="30480"/>
                    <a:pt x="2772496" y="0"/>
                    <a:pt x="2715346" y="0"/>
                  </a:cubicBezTo>
                  <a:lnTo>
                    <a:pt x="158750" y="0"/>
                  </a:lnTo>
                  <a:cubicBezTo>
                    <a:pt x="71120" y="0"/>
                    <a:pt x="0" y="71120"/>
                    <a:pt x="0" y="158750"/>
                  </a:cubicBezTo>
                  <a:lnTo>
                    <a:pt x="0" y="434392"/>
                  </a:lnTo>
                  <a:cubicBezTo>
                    <a:pt x="0" y="486462"/>
                    <a:pt x="25400" y="532182"/>
                    <a:pt x="63500" y="561392"/>
                  </a:cubicBezTo>
                  <a:cubicBezTo>
                    <a:pt x="91440" y="605842"/>
                    <a:pt x="140970" y="636322"/>
                    <a:pt x="207244" y="636322"/>
                  </a:cubicBezTo>
                  <a:lnTo>
                    <a:pt x="2754716" y="636322"/>
                  </a:lnTo>
                  <a:cubicBezTo>
                    <a:pt x="2842346" y="636322"/>
                    <a:pt x="2913466" y="565202"/>
                    <a:pt x="2913466" y="477572"/>
                  </a:cubicBezTo>
                  <a:lnTo>
                    <a:pt x="2913466" y="201930"/>
                  </a:lnTo>
                  <a:cubicBezTo>
                    <a:pt x="2913466" y="149860"/>
                    <a:pt x="2888066" y="104140"/>
                    <a:pt x="2849966" y="74930"/>
                  </a:cubicBezTo>
                  <a:close/>
                  <a:moveTo>
                    <a:pt x="12700" y="434392"/>
                  </a:moveTo>
                  <a:lnTo>
                    <a:pt x="12700" y="158750"/>
                  </a:lnTo>
                  <a:cubicBezTo>
                    <a:pt x="12700" y="78740"/>
                    <a:pt x="78740" y="12700"/>
                    <a:pt x="158750" y="12700"/>
                  </a:cubicBezTo>
                  <a:lnTo>
                    <a:pt x="2715346" y="12700"/>
                  </a:lnTo>
                  <a:cubicBezTo>
                    <a:pt x="2795356" y="12700"/>
                    <a:pt x="2861396" y="78740"/>
                    <a:pt x="2861396" y="158750"/>
                  </a:cubicBezTo>
                  <a:lnTo>
                    <a:pt x="2861396" y="434392"/>
                  </a:lnTo>
                  <a:cubicBezTo>
                    <a:pt x="2861396" y="514402"/>
                    <a:pt x="2795356" y="580442"/>
                    <a:pt x="2715346" y="580442"/>
                  </a:cubicBezTo>
                  <a:lnTo>
                    <a:pt x="158750" y="580442"/>
                  </a:lnTo>
                  <a:cubicBezTo>
                    <a:pt x="78740" y="580442"/>
                    <a:pt x="12700" y="515672"/>
                    <a:pt x="12700" y="434392"/>
                  </a:cubicBezTo>
                  <a:close/>
                  <a:moveTo>
                    <a:pt x="2902036" y="477572"/>
                  </a:moveTo>
                  <a:cubicBezTo>
                    <a:pt x="2902036" y="557582"/>
                    <a:pt x="2834726" y="623622"/>
                    <a:pt x="2754716" y="623622"/>
                  </a:cubicBezTo>
                  <a:lnTo>
                    <a:pt x="207244" y="623622"/>
                  </a:lnTo>
                  <a:cubicBezTo>
                    <a:pt x="157480" y="623622"/>
                    <a:pt x="120650" y="607112"/>
                    <a:pt x="93980" y="579172"/>
                  </a:cubicBezTo>
                  <a:cubicBezTo>
                    <a:pt x="114300" y="588062"/>
                    <a:pt x="135890" y="593142"/>
                    <a:pt x="160020" y="593142"/>
                  </a:cubicBezTo>
                  <a:lnTo>
                    <a:pt x="2716616" y="593142"/>
                  </a:lnTo>
                  <a:cubicBezTo>
                    <a:pt x="2804246" y="593142"/>
                    <a:pt x="2875366" y="522022"/>
                    <a:pt x="2875366" y="434392"/>
                  </a:cubicBezTo>
                  <a:lnTo>
                    <a:pt x="2875366" y="158750"/>
                  </a:lnTo>
                  <a:cubicBezTo>
                    <a:pt x="2875366" y="140970"/>
                    <a:pt x="2871556" y="123190"/>
                    <a:pt x="2866476" y="106680"/>
                  </a:cubicBezTo>
                  <a:cubicBezTo>
                    <a:pt x="2888066" y="132080"/>
                    <a:pt x="2902036" y="165100"/>
                    <a:pt x="2902036" y="201930"/>
                  </a:cubicBezTo>
                  <a:lnTo>
                    <a:pt x="2902036" y="477572"/>
                  </a:lnTo>
                  <a:close/>
                </a:path>
              </a:pathLst>
            </a:custGeom>
            <a:solidFill>
              <a:srgbClr val="4EBEFF"/>
            </a:solidFill>
          </p:spPr>
        </p:sp>
      </p:grpSp>
      <p:grpSp>
        <p:nvGrpSpPr>
          <p:cNvPr name="Group 23" id="23"/>
          <p:cNvGrpSpPr/>
          <p:nvPr/>
        </p:nvGrpSpPr>
        <p:grpSpPr>
          <a:xfrm rot="0">
            <a:off x="10762500" y="5219438"/>
            <a:ext cx="3428784" cy="1065081"/>
            <a:chOff x="0" y="0"/>
            <a:chExt cx="2048493" cy="636322"/>
          </a:xfrm>
        </p:grpSpPr>
        <p:sp>
          <p:nvSpPr>
            <p:cNvPr name="Freeform 24" id="24"/>
            <p:cNvSpPr/>
            <p:nvPr/>
          </p:nvSpPr>
          <p:spPr>
            <a:xfrm flipH="false" flipV="false" rot="0">
              <a:off x="92710" y="106680"/>
              <a:ext cx="1944353" cy="516942"/>
            </a:xfrm>
            <a:custGeom>
              <a:avLst/>
              <a:gdLst/>
              <a:ahLst/>
              <a:cxnLst/>
              <a:rect r="r" b="b" t="t" l="l"/>
              <a:pathLst>
                <a:path h="516942" w="1944353">
                  <a:moveTo>
                    <a:pt x="1917683" y="327712"/>
                  </a:moveTo>
                  <a:cubicBezTo>
                    <a:pt x="1917683" y="415342"/>
                    <a:pt x="1841483" y="486462"/>
                    <a:pt x="1760202" y="486462"/>
                  </a:cubicBezTo>
                  <a:lnTo>
                    <a:pt x="66040" y="486462"/>
                  </a:lnTo>
                  <a:cubicBezTo>
                    <a:pt x="43180" y="486462"/>
                    <a:pt x="20320" y="481382"/>
                    <a:pt x="0" y="472492"/>
                  </a:cubicBezTo>
                  <a:cubicBezTo>
                    <a:pt x="26670" y="500432"/>
                    <a:pt x="63500" y="516942"/>
                    <a:pt x="106520" y="516942"/>
                  </a:cubicBezTo>
                  <a:lnTo>
                    <a:pt x="1798302" y="516942"/>
                  </a:lnTo>
                  <a:cubicBezTo>
                    <a:pt x="1878313" y="516942"/>
                    <a:pt x="1944353" y="450902"/>
                    <a:pt x="1944353" y="370892"/>
                  </a:cubicBezTo>
                  <a:lnTo>
                    <a:pt x="1944353" y="95250"/>
                  </a:lnTo>
                  <a:cubicBezTo>
                    <a:pt x="1944353" y="58420"/>
                    <a:pt x="1930383" y="25400"/>
                    <a:pt x="1908793" y="0"/>
                  </a:cubicBezTo>
                  <a:cubicBezTo>
                    <a:pt x="1915143" y="16510"/>
                    <a:pt x="1917683" y="34290"/>
                    <a:pt x="1917683" y="52070"/>
                  </a:cubicBezTo>
                  <a:lnTo>
                    <a:pt x="1917683" y="327712"/>
                  </a:lnTo>
                  <a:close/>
                </a:path>
              </a:pathLst>
            </a:custGeom>
            <a:solidFill>
              <a:srgbClr val="D7E892"/>
            </a:solidFill>
          </p:spPr>
        </p:sp>
        <p:sp>
          <p:nvSpPr>
            <p:cNvPr name="Freeform 25" id="25"/>
            <p:cNvSpPr/>
            <p:nvPr/>
          </p:nvSpPr>
          <p:spPr>
            <a:xfrm flipH="false" flipV="false" rot="0">
              <a:off x="12700" y="12700"/>
              <a:ext cx="1983723" cy="567742"/>
            </a:xfrm>
            <a:custGeom>
              <a:avLst/>
              <a:gdLst/>
              <a:ahLst/>
              <a:cxnLst/>
              <a:rect r="r" b="b" t="t" l="l"/>
              <a:pathLst>
                <a:path h="567742" w="1983723">
                  <a:moveTo>
                    <a:pt x="146050" y="567742"/>
                  </a:moveTo>
                  <a:lnTo>
                    <a:pt x="1837673" y="567742"/>
                  </a:lnTo>
                  <a:cubicBezTo>
                    <a:pt x="1917683" y="567742"/>
                    <a:pt x="1983723" y="501702"/>
                    <a:pt x="1983723" y="421692"/>
                  </a:cubicBezTo>
                  <a:lnTo>
                    <a:pt x="1983723" y="146050"/>
                  </a:lnTo>
                  <a:cubicBezTo>
                    <a:pt x="1983723" y="66040"/>
                    <a:pt x="1917683" y="0"/>
                    <a:pt x="1837673"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26" id="26"/>
            <p:cNvSpPr/>
            <p:nvPr/>
          </p:nvSpPr>
          <p:spPr>
            <a:xfrm flipH="false" flipV="false" rot="0">
              <a:off x="0" y="0"/>
              <a:ext cx="2048493" cy="636322"/>
            </a:xfrm>
            <a:custGeom>
              <a:avLst/>
              <a:gdLst/>
              <a:ahLst/>
              <a:cxnLst/>
              <a:rect r="r" b="b" t="t" l="l"/>
              <a:pathLst>
                <a:path h="636322" w="2048493">
                  <a:moveTo>
                    <a:pt x="1984993" y="74930"/>
                  </a:moveTo>
                  <a:cubicBezTo>
                    <a:pt x="1957053" y="30480"/>
                    <a:pt x="1907523" y="0"/>
                    <a:pt x="1850373" y="0"/>
                  </a:cubicBezTo>
                  <a:lnTo>
                    <a:pt x="158750" y="0"/>
                  </a:lnTo>
                  <a:cubicBezTo>
                    <a:pt x="71120" y="0"/>
                    <a:pt x="0" y="71120"/>
                    <a:pt x="0" y="158750"/>
                  </a:cubicBezTo>
                  <a:lnTo>
                    <a:pt x="0" y="434392"/>
                  </a:lnTo>
                  <a:cubicBezTo>
                    <a:pt x="0" y="486462"/>
                    <a:pt x="25400" y="532182"/>
                    <a:pt x="63500" y="561392"/>
                  </a:cubicBezTo>
                  <a:cubicBezTo>
                    <a:pt x="91440" y="605842"/>
                    <a:pt x="140970" y="636322"/>
                    <a:pt x="200871" y="636322"/>
                  </a:cubicBezTo>
                  <a:lnTo>
                    <a:pt x="1889743" y="636322"/>
                  </a:lnTo>
                  <a:cubicBezTo>
                    <a:pt x="1977373" y="636322"/>
                    <a:pt x="2048493" y="565202"/>
                    <a:pt x="2048493" y="477572"/>
                  </a:cubicBezTo>
                  <a:lnTo>
                    <a:pt x="2048493" y="201930"/>
                  </a:lnTo>
                  <a:cubicBezTo>
                    <a:pt x="2048493" y="149860"/>
                    <a:pt x="2023093" y="104140"/>
                    <a:pt x="1984993" y="74930"/>
                  </a:cubicBezTo>
                  <a:close/>
                  <a:moveTo>
                    <a:pt x="12700" y="434392"/>
                  </a:moveTo>
                  <a:lnTo>
                    <a:pt x="12700" y="158750"/>
                  </a:lnTo>
                  <a:cubicBezTo>
                    <a:pt x="12700" y="78740"/>
                    <a:pt x="78740" y="12700"/>
                    <a:pt x="158750" y="12700"/>
                  </a:cubicBezTo>
                  <a:lnTo>
                    <a:pt x="1850373" y="12700"/>
                  </a:lnTo>
                  <a:cubicBezTo>
                    <a:pt x="1930383" y="12700"/>
                    <a:pt x="1996423" y="78740"/>
                    <a:pt x="1996423" y="158750"/>
                  </a:cubicBezTo>
                  <a:lnTo>
                    <a:pt x="1996423" y="434392"/>
                  </a:lnTo>
                  <a:cubicBezTo>
                    <a:pt x="1996423" y="514402"/>
                    <a:pt x="1930383" y="580442"/>
                    <a:pt x="1850373" y="580442"/>
                  </a:cubicBezTo>
                  <a:lnTo>
                    <a:pt x="158750" y="580442"/>
                  </a:lnTo>
                  <a:cubicBezTo>
                    <a:pt x="78740" y="580442"/>
                    <a:pt x="12700" y="515672"/>
                    <a:pt x="12700" y="434392"/>
                  </a:cubicBezTo>
                  <a:close/>
                  <a:moveTo>
                    <a:pt x="2037063" y="477572"/>
                  </a:moveTo>
                  <a:cubicBezTo>
                    <a:pt x="2037063" y="557582"/>
                    <a:pt x="1969753" y="623622"/>
                    <a:pt x="1889743" y="623622"/>
                  </a:cubicBezTo>
                  <a:lnTo>
                    <a:pt x="200871" y="623622"/>
                  </a:lnTo>
                  <a:cubicBezTo>
                    <a:pt x="157480" y="623622"/>
                    <a:pt x="120650" y="607112"/>
                    <a:pt x="93980" y="579172"/>
                  </a:cubicBezTo>
                  <a:cubicBezTo>
                    <a:pt x="114300" y="588062"/>
                    <a:pt x="135890" y="593142"/>
                    <a:pt x="160020" y="593142"/>
                  </a:cubicBezTo>
                  <a:lnTo>
                    <a:pt x="1851643" y="593142"/>
                  </a:lnTo>
                  <a:cubicBezTo>
                    <a:pt x="1939273" y="593142"/>
                    <a:pt x="2010393" y="522022"/>
                    <a:pt x="2010393" y="434392"/>
                  </a:cubicBezTo>
                  <a:lnTo>
                    <a:pt x="2010393" y="158750"/>
                  </a:lnTo>
                  <a:cubicBezTo>
                    <a:pt x="2010393" y="140970"/>
                    <a:pt x="2006583" y="123190"/>
                    <a:pt x="2001503" y="106680"/>
                  </a:cubicBezTo>
                  <a:cubicBezTo>
                    <a:pt x="2023093" y="132080"/>
                    <a:pt x="2037063" y="165100"/>
                    <a:pt x="2037063" y="201930"/>
                  </a:cubicBezTo>
                  <a:lnTo>
                    <a:pt x="2037063" y="477572"/>
                  </a:lnTo>
                  <a:close/>
                </a:path>
              </a:pathLst>
            </a:custGeom>
            <a:solidFill>
              <a:srgbClr val="BFDD48"/>
            </a:solidFill>
          </p:spPr>
        </p:sp>
      </p:grpSp>
      <p:grpSp>
        <p:nvGrpSpPr>
          <p:cNvPr name="Group 27" id="27"/>
          <p:cNvGrpSpPr/>
          <p:nvPr/>
        </p:nvGrpSpPr>
        <p:grpSpPr>
          <a:xfrm rot="0">
            <a:off x="5043841" y="6931413"/>
            <a:ext cx="4848009" cy="1065081"/>
            <a:chOff x="0" y="0"/>
            <a:chExt cx="2896394" cy="636322"/>
          </a:xfrm>
        </p:grpSpPr>
        <p:sp>
          <p:nvSpPr>
            <p:cNvPr name="Freeform 28" id="28"/>
            <p:cNvSpPr/>
            <p:nvPr/>
          </p:nvSpPr>
          <p:spPr>
            <a:xfrm flipH="false" flipV="false" rot="0">
              <a:off x="92710" y="106680"/>
              <a:ext cx="2792254" cy="516942"/>
            </a:xfrm>
            <a:custGeom>
              <a:avLst/>
              <a:gdLst/>
              <a:ahLst/>
              <a:cxnLst/>
              <a:rect r="r" b="b" t="t" l="l"/>
              <a:pathLst>
                <a:path h="516942" w="2792254">
                  <a:moveTo>
                    <a:pt x="2765584" y="327712"/>
                  </a:moveTo>
                  <a:cubicBezTo>
                    <a:pt x="2765584" y="415342"/>
                    <a:pt x="2689384" y="486462"/>
                    <a:pt x="2608104" y="486462"/>
                  </a:cubicBezTo>
                  <a:lnTo>
                    <a:pt x="66040" y="486462"/>
                  </a:lnTo>
                  <a:cubicBezTo>
                    <a:pt x="43180" y="486462"/>
                    <a:pt x="20320" y="481382"/>
                    <a:pt x="0" y="472492"/>
                  </a:cubicBezTo>
                  <a:cubicBezTo>
                    <a:pt x="26670" y="500432"/>
                    <a:pt x="63500" y="516942"/>
                    <a:pt x="111924" y="516942"/>
                  </a:cubicBezTo>
                  <a:lnTo>
                    <a:pt x="2646204" y="516942"/>
                  </a:lnTo>
                  <a:cubicBezTo>
                    <a:pt x="2726214" y="516942"/>
                    <a:pt x="2792254" y="450902"/>
                    <a:pt x="2792254" y="370892"/>
                  </a:cubicBezTo>
                  <a:lnTo>
                    <a:pt x="2792254" y="95250"/>
                  </a:lnTo>
                  <a:cubicBezTo>
                    <a:pt x="2792254" y="58420"/>
                    <a:pt x="2778284" y="25400"/>
                    <a:pt x="2756694" y="0"/>
                  </a:cubicBezTo>
                  <a:cubicBezTo>
                    <a:pt x="2763044" y="16510"/>
                    <a:pt x="2765584" y="34290"/>
                    <a:pt x="2765584" y="52070"/>
                  </a:cubicBezTo>
                  <a:lnTo>
                    <a:pt x="2765584" y="327712"/>
                  </a:lnTo>
                  <a:close/>
                </a:path>
              </a:pathLst>
            </a:custGeom>
            <a:solidFill>
              <a:srgbClr val="B696F6"/>
            </a:solidFill>
          </p:spPr>
        </p:sp>
        <p:sp>
          <p:nvSpPr>
            <p:cNvPr name="Freeform 29" id="29"/>
            <p:cNvSpPr/>
            <p:nvPr/>
          </p:nvSpPr>
          <p:spPr>
            <a:xfrm flipH="false" flipV="false" rot="0">
              <a:off x="12700" y="12700"/>
              <a:ext cx="2831624" cy="567742"/>
            </a:xfrm>
            <a:custGeom>
              <a:avLst/>
              <a:gdLst/>
              <a:ahLst/>
              <a:cxnLst/>
              <a:rect r="r" b="b" t="t" l="l"/>
              <a:pathLst>
                <a:path h="567742" w="2831624">
                  <a:moveTo>
                    <a:pt x="146050" y="567742"/>
                  </a:moveTo>
                  <a:lnTo>
                    <a:pt x="2685574" y="567742"/>
                  </a:lnTo>
                  <a:cubicBezTo>
                    <a:pt x="2765584" y="567742"/>
                    <a:pt x="2831624" y="501702"/>
                    <a:pt x="2831624" y="421692"/>
                  </a:cubicBezTo>
                  <a:lnTo>
                    <a:pt x="2831624" y="146050"/>
                  </a:lnTo>
                  <a:cubicBezTo>
                    <a:pt x="2831624" y="66040"/>
                    <a:pt x="2765584" y="0"/>
                    <a:pt x="2685574"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30" id="30"/>
            <p:cNvSpPr/>
            <p:nvPr/>
          </p:nvSpPr>
          <p:spPr>
            <a:xfrm flipH="false" flipV="false" rot="0">
              <a:off x="0" y="0"/>
              <a:ext cx="2896395" cy="636322"/>
            </a:xfrm>
            <a:custGeom>
              <a:avLst/>
              <a:gdLst/>
              <a:ahLst/>
              <a:cxnLst/>
              <a:rect r="r" b="b" t="t" l="l"/>
              <a:pathLst>
                <a:path h="636322" w="2896395">
                  <a:moveTo>
                    <a:pt x="2832894" y="74930"/>
                  </a:moveTo>
                  <a:cubicBezTo>
                    <a:pt x="2804954" y="30480"/>
                    <a:pt x="2755424" y="0"/>
                    <a:pt x="2698274" y="0"/>
                  </a:cubicBezTo>
                  <a:lnTo>
                    <a:pt x="158750" y="0"/>
                  </a:lnTo>
                  <a:cubicBezTo>
                    <a:pt x="71120" y="0"/>
                    <a:pt x="0" y="71120"/>
                    <a:pt x="0" y="158750"/>
                  </a:cubicBezTo>
                  <a:lnTo>
                    <a:pt x="0" y="434392"/>
                  </a:lnTo>
                  <a:cubicBezTo>
                    <a:pt x="0" y="486462"/>
                    <a:pt x="25400" y="532182"/>
                    <a:pt x="63500" y="561392"/>
                  </a:cubicBezTo>
                  <a:cubicBezTo>
                    <a:pt x="91440" y="605842"/>
                    <a:pt x="140970" y="636322"/>
                    <a:pt x="207119" y="636322"/>
                  </a:cubicBezTo>
                  <a:lnTo>
                    <a:pt x="2737644" y="636322"/>
                  </a:lnTo>
                  <a:cubicBezTo>
                    <a:pt x="2825274" y="636322"/>
                    <a:pt x="2896395" y="565202"/>
                    <a:pt x="2896395" y="477572"/>
                  </a:cubicBezTo>
                  <a:lnTo>
                    <a:pt x="2896395" y="201930"/>
                  </a:lnTo>
                  <a:cubicBezTo>
                    <a:pt x="2896394" y="149860"/>
                    <a:pt x="2870994" y="104140"/>
                    <a:pt x="2832894" y="74930"/>
                  </a:cubicBezTo>
                  <a:close/>
                  <a:moveTo>
                    <a:pt x="12700" y="434392"/>
                  </a:moveTo>
                  <a:lnTo>
                    <a:pt x="12700" y="158750"/>
                  </a:lnTo>
                  <a:cubicBezTo>
                    <a:pt x="12700" y="78740"/>
                    <a:pt x="78740" y="12700"/>
                    <a:pt x="158750" y="12700"/>
                  </a:cubicBezTo>
                  <a:lnTo>
                    <a:pt x="2698274" y="12700"/>
                  </a:lnTo>
                  <a:cubicBezTo>
                    <a:pt x="2778284" y="12700"/>
                    <a:pt x="2844324" y="78740"/>
                    <a:pt x="2844324" y="158750"/>
                  </a:cubicBezTo>
                  <a:lnTo>
                    <a:pt x="2844324" y="434392"/>
                  </a:lnTo>
                  <a:cubicBezTo>
                    <a:pt x="2844324" y="514402"/>
                    <a:pt x="2778284" y="580442"/>
                    <a:pt x="2698274" y="580442"/>
                  </a:cubicBezTo>
                  <a:lnTo>
                    <a:pt x="158750" y="580442"/>
                  </a:lnTo>
                  <a:cubicBezTo>
                    <a:pt x="78740" y="580442"/>
                    <a:pt x="12700" y="515672"/>
                    <a:pt x="12700" y="434392"/>
                  </a:cubicBezTo>
                  <a:close/>
                  <a:moveTo>
                    <a:pt x="2884964" y="477572"/>
                  </a:moveTo>
                  <a:cubicBezTo>
                    <a:pt x="2884964" y="557582"/>
                    <a:pt x="2817654" y="623622"/>
                    <a:pt x="2737644" y="623622"/>
                  </a:cubicBezTo>
                  <a:lnTo>
                    <a:pt x="207119" y="623622"/>
                  </a:lnTo>
                  <a:cubicBezTo>
                    <a:pt x="157480" y="623622"/>
                    <a:pt x="120650" y="607112"/>
                    <a:pt x="93980" y="579172"/>
                  </a:cubicBezTo>
                  <a:cubicBezTo>
                    <a:pt x="114300" y="588062"/>
                    <a:pt x="135890" y="593142"/>
                    <a:pt x="160020" y="593142"/>
                  </a:cubicBezTo>
                  <a:lnTo>
                    <a:pt x="2699544" y="593142"/>
                  </a:lnTo>
                  <a:cubicBezTo>
                    <a:pt x="2787174" y="593142"/>
                    <a:pt x="2858295" y="522022"/>
                    <a:pt x="2858295" y="434392"/>
                  </a:cubicBezTo>
                  <a:lnTo>
                    <a:pt x="2858295" y="158750"/>
                  </a:lnTo>
                  <a:cubicBezTo>
                    <a:pt x="2858295" y="140970"/>
                    <a:pt x="2854484" y="123190"/>
                    <a:pt x="2849404" y="106680"/>
                  </a:cubicBezTo>
                  <a:cubicBezTo>
                    <a:pt x="2870995" y="132080"/>
                    <a:pt x="2884964" y="165100"/>
                    <a:pt x="2884964" y="201930"/>
                  </a:cubicBezTo>
                  <a:lnTo>
                    <a:pt x="2884964" y="477572"/>
                  </a:lnTo>
                  <a:close/>
                </a:path>
              </a:pathLst>
            </a:custGeom>
            <a:solidFill>
              <a:srgbClr val="9B69FF"/>
            </a:solidFill>
          </p:spPr>
        </p:sp>
      </p:grpSp>
      <p:sp>
        <p:nvSpPr>
          <p:cNvPr name="TextBox 31" id="31"/>
          <p:cNvSpPr txBox="true"/>
          <p:nvPr/>
        </p:nvSpPr>
        <p:spPr>
          <a:xfrm rot="0">
            <a:off x="10722323" y="3630863"/>
            <a:ext cx="4068329" cy="573030"/>
          </a:xfrm>
          <a:prstGeom prst="rect">
            <a:avLst/>
          </a:prstGeom>
        </p:spPr>
        <p:txBody>
          <a:bodyPr anchor="t" rtlCol="false" tIns="0" lIns="0" bIns="0" rIns="0">
            <a:spAutoFit/>
          </a:bodyPr>
          <a:lstStyle/>
          <a:p>
            <a:pPr algn="ctr">
              <a:lnSpc>
                <a:spcPts val="2312"/>
              </a:lnSpc>
            </a:pPr>
            <a:r>
              <a:rPr lang="en-US" sz="1651" spc="165">
                <a:solidFill>
                  <a:srgbClr val="000000"/>
                </a:solidFill>
                <a:latin typeface="Rubik Semi-Bold"/>
              </a:rPr>
              <a:t>DATASET EXPLORATION THROUGH GRAPHS AND PLOTS</a:t>
            </a:r>
          </a:p>
        </p:txBody>
      </p:sp>
      <p:sp>
        <p:nvSpPr>
          <p:cNvPr name="TextBox 32" id="32"/>
          <p:cNvSpPr txBox="true"/>
          <p:nvPr/>
        </p:nvSpPr>
        <p:spPr>
          <a:xfrm rot="0">
            <a:off x="11119195" y="5379143"/>
            <a:ext cx="2613606" cy="569708"/>
          </a:xfrm>
          <a:prstGeom prst="rect">
            <a:avLst/>
          </a:prstGeom>
        </p:spPr>
        <p:txBody>
          <a:bodyPr anchor="t" rtlCol="false" tIns="0" lIns="0" bIns="0" rIns="0">
            <a:spAutoFit/>
          </a:bodyPr>
          <a:lstStyle/>
          <a:p>
            <a:pPr algn="ctr">
              <a:lnSpc>
                <a:spcPts val="2312"/>
              </a:lnSpc>
            </a:pPr>
            <a:r>
              <a:rPr lang="en-US" sz="1651" spc="165">
                <a:solidFill>
                  <a:srgbClr val="000000"/>
                </a:solidFill>
                <a:latin typeface="Rubik Semi-Bold"/>
              </a:rPr>
              <a:t>DATA AUGMENTATION</a:t>
            </a:r>
          </a:p>
        </p:txBody>
      </p:sp>
      <p:sp>
        <p:nvSpPr>
          <p:cNvPr name="TextBox 33" id="33"/>
          <p:cNvSpPr txBox="true"/>
          <p:nvPr/>
        </p:nvSpPr>
        <p:spPr>
          <a:xfrm rot="0">
            <a:off x="7137242" y="5385164"/>
            <a:ext cx="1948262" cy="573030"/>
          </a:xfrm>
          <a:prstGeom prst="rect">
            <a:avLst/>
          </a:prstGeom>
        </p:spPr>
        <p:txBody>
          <a:bodyPr anchor="t" rtlCol="false" tIns="0" lIns="0" bIns="0" rIns="0">
            <a:spAutoFit/>
          </a:bodyPr>
          <a:lstStyle/>
          <a:p>
            <a:pPr algn="ctr">
              <a:lnSpc>
                <a:spcPts val="2312"/>
              </a:lnSpc>
            </a:pPr>
            <a:r>
              <a:rPr lang="en-US" sz="1651" spc="165">
                <a:solidFill>
                  <a:srgbClr val="000000"/>
                </a:solidFill>
                <a:latin typeface="Rubik Semi-Bold"/>
              </a:rPr>
              <a:t>IMAGE ENHANCEMENT</a:t>
            </a:r>
          </a:p>
        </p:txBody>
      </p:sp>
      <p:sp>
        <p:nvSpPr>
          <p:cNvPr name="TextBox 34" id="34"/>
          <p:cNvSpPr txBox="true"/>
          <p:nvPr/>
        </p:nvSpPr>
        <p:spPr>
          <a:xfrm rot="0">
            <a:off x="6251020" y="7302610"/>
            <a:ext cx="2433650" cy="284587"/>
          </a:xfrm>
          <a:prstGeom prst="rect">
            <a:avLst/>
          </a:prstGeom>
        </p:spPr>
        <p:txBody>
          <a:bodyPr anchor="t" rtlCol="false" tIns="0" lIns="0" bIns="0" rIns="0">
            <a:spAutoFit/>
          </a:bodyPr>
          <a:lstStyle/>
          <a:p>
            <a:pPr algn="ctr">
              <a:lnSpc>
                <a:spcPts val="2312"/>
              </a:lnSpc>
            </a:pPr>
            <a:r>
              <a:rPr lang="en-US" sz="1651" spc="165">
                <a:solidFill>
                  <a:srgbClr val="000000"/>
                </a:solidFill>
                <a:latin typeface="Rubik Semi-Bold"/>
              </a:rPr>
              <a:t>VGG16 LAYER</a:t>
            </a:r>
          </a:p>
        </p:txBody>
      </p:sp>
      <p:sp>
        <p:nvSpPr>
          <p:cNvPr name="TextBox 35" id="35"/>
          <p:cNvSpPr txBox="true"/>
          <p:nvPr/>
        </p:nvSpPr>
        <p:spPr>
          <a:xfrm rot="0">
            <a:off x="5599665" y="2245601"/>
            <a:ext cx="6170012" cy="405811"/>
          </a:xfrm>
          <a:prstGeom prst="rect">
            <a:avLst/>
          </a:prstGeom>
        </p:spPr>
        <p:txBody>
          <a:bodyPr anchor="t" rtlCol="false" tIns="0" lIns="0" bIns="0" rIns="0">
            <a:spAutoFit/>
          </a:bodyPr>
          <a:lstStyle/>
          <a:p>
            <a:pPr algn="ctr">
              <a:lnSpc>
                <a:spcPts val="3127"/>
              </a:lnSpc>
            </a:pPr>
            <a:r>
              <a:rPr lang="en-US" sz="2719" spc="543">
                <a:solidFill>
                  <a:srgbClr val="301906"/>
                </a:solidFill>
                <a:latin typeface="Rubik Semi-Bold"/>
              </a:rPr>
              <a:t>FLOWCHART</a:t>
            </a:r>
          </a:p>
        </p:txBody>
      </p:sp>
      <p:sp>
        <p:nvSpPr>
          <p:cNvPr name="Freeform 36" id="36"/>
          <p:cNvSpPr/>
          <p:nvPr/>
        </p:nvSpPr>
        <p:spPr>
          <a:xfrm flipH="false" flipV="false" rot="0">
            <a:off x="9020204" y="10216624"/>
            <a:ext cx="6811586" cy="6124751"/>
          </a:xfrm>
          <a:custGeom>
            <a:avLst/>
            <a:gdLst/>
            <a:ahLst/>
            <a:cxnLst/>
            <a:rect r="r" b="b" t="t" l="l"/>
            <a:pathLst>
              <a:path h="6124751" w="6811586">
                <a:moveTo>
                  <a:pt x="0" y="0"/>
                </a:moveTo>
                <a:lnTo>
                  <a:pt x="6811587" y="0"/>
                </a:lnTo>
                <a:lnTo>
                  <a:pt x="6811587" y="6124752"/>
                </a:lnTo>
                <a:lnTo>
                  <a:pt x="0" y="6124752"/>
                </a:lnTo>
                <a:lnTo>
                  <a:pt x="0" y="0"/>
                </a:lnTo>
                <a:close/>
              </a:path>
            </a:pathLst>
          </a:custGeom>
          <a:blipFill>
            <a:blip r:embed="rId3">
              <a:alphaModFix amt="41000"/>
            </a:blip>
            <a:stretch>
              <a:fillRect l="0" t="0" r="0" b="0"/>
            </a:stretch>
          </a:blipFill>
        </p:spPr>
      </p:sp>
      <p:sp>
        <p:nvSpPr>
          <p:cNvPr name="AutoShape 37" id="37"/>
          <p:cNvSpPr/>
          <p:nvPr/>
        </p:nvSpPr>
        <p:spPr>
          <a:xfrm flipV="true">
            <a:off x="15621126" y="3953734"/>
            <a:ext cx="14288" cy="1995118"/>
          </a:xfrm>
          <a:prstGeom prst="line">
            <a:avLst/>
          </a:prstGeom>
          <a:ln cap="rnd" w="28575">
            <a:solidFill>
              <a:srgbClr val="9F886D"/>
            </a:solidFill>
            <a:prstDash val="solid"/>
            <a:headEnd type="none" len="sm" w="sm"/>
            <a:tailEnd type="none" len="sm" w="sm"/>
          </a:ln>
        </p:spPr>
      </p:sp>
      <p:sp>
        <p:nvSpPr>
          <p:cNvPr name="AutoShape 38" id="38"/>
          <p:cNvSpPr/>
          <p:nvPr/>
        </p:nvSpPr>
        <p:spPr>
          <a:xfrm flipV="true">
            <a:off x="14165614" y="5958193"/>
            <a:ext cx="1469800" cy="2473"/>
          </a:xfrm>
          <a:prstGeom prst="line">
            <a:avLst/>
          </a:prstGeom>
          <a:ln cap="rnd" w="28575">
            <a:solidFill>
              <a:srgbClr val="9F886D"/>
            </a:solidFill>
            <a:prstDash val="solid"/>
            <a:headEnd type="arrow" len="sm" w="med"/>
            <a:tailEnd type="none" len="sm" w="sm"/>
          </a:ln>
        </p:spPr>
      </p:sp>
      <p:sp>
        <p:nvSpPr>
          <p:cNvPr name="AutoShape 39" id="39"/>
          <p:cNvSpPr/>
          <p:nvPr/>
        </p:nvSpPr>
        <p:spPr>
          <a:xfrm>
            <a:off x="9891850" y="3929737"/>
            <a:ext cx="642601" cy="0"/>
          </a:xfrm>
          <a:prstGeom prst="line">
            <a:avLst/>
          </a:prstGeom>
          <a:ln cap="rnd" w="28575">
            <a:solidFill>
              <a:srgbClr val="9F886D"/>
            </a:solidFill>
            <a:prstDash val="solid"/>
            <a:headEnd type="none" len="sm" w="sm"/>
            <a:tailEnd type="arrow" len="sm" w="med"/>
          </a:ln>
        </p:spPr>
      </p:sp>
      <p:sp>
        <p:nvSpPr>
          <p:cNvPr name="AutoShape 40" id="40"/>
          <p:cNvSpPr/>
          <p:nvPr/>
        </p:nvSpPr>
        <p:spPr>
          <a:xfrm flipV="true">
            <a:off x="9891850" y="5751978"/>
            <a:ext cx="870650" cy="14288"/>
          </a:xfrm>
          <a:prstGeom prst="line">
            <a:avLst/>
          </a:prstGeom>
          <a:ln cap="rnd" w="28575">
            <a:solidFill>
              <a:srgbClr val="9F886D"/>
            </a:solidFill>
            <a:prstDash val="solid"/>
            <a:headEnd type="arrow" len="sm" w="med"/>
            <a:tailEnd type="none" len="sm" w="sm"/>
          </a:ln>
        </p:spPr>
      </p:sp>
      <p:sp>
        <p:nvSpPr>
          <p:cNvPr name="TextBox 41" id="41"/>
          <p:cNvSpPr txBox="true"/>
          <p:nvPr/>
        </p:nvSpPr>
        <p:spPr>
          <a:xfrm rot="0">
            <a:off x="2172085" y="3694654"/>
            <a:ext cx="8381416" cy="384810"/>
          </a:xfrm>
          <a:prstGeom prst="rect">
            <a:avLst/>
          </a:prstGeom>
        </p:spPr>
        <p:txBody>
          <a:bodyPr anchor="t" rtlCol="false" tIns="0" lIns="0" bIns="0" rIns="0">
            <a:spAutoFit/>
          </a:bodyPr>
          <a:lstStyle/>
          <a:p>
            <a:pPr algn="ctr">
              <a:lnSpc>
                <a:spcPts val="3300"/>
              </a:lnSpc>
              <a:spcBef>
                <a:spcPct val="0"/>
              </a:spcBef>
            </a:pPr>
            <a:r>
              <a:rPr lang="en-US" sz="1650">
                <a:solidFill>
                  <a:srgbClr val="000000"/>
                </a:solidFill>
                <a:latin typeface="Rubik Bold"/>
              </a:rPr>
              <a:t>PREPARING METADATA BY COMBINING  MULTIPLE DATASETS .</a:t>
            </a:r>
          </a:p>
        </p:txBody>
      </p:sp>
      <p:grpSp>
        <p:nvGrpSpPr>
          <p:cNvPr name="Group 42" id="42"/>
          <p:cNvGrpSpPr/>
          <p:nvPr/>
        </p:nvGrpSpPr>
        <p:grpSpPr>
          <a:xfrm rot="0">
            <a:off x="10534451" y="6970319"/>
            <a:ext cx="3428784" cy="1065081"/>
            <a:chOff x="0" y="0"/>
            <a:chExt cx="2048493" cy="636322"/>
          </a:xfrm>
        </p:grpSpPr>
        <p:sp>
          <p:nvSpPr>
            <p:cNvPr name="Freeform 43" id="43"/>
            <p:cNvSpPr/>
            <p:nvPr/>
          </p:nvSpPr>
          <p:spPr>
            <a:xfrm flipH="false" flipV="false" rot="0">
              <a:off x="92710" y="106680"/>
              <a:ext cx="1944353" cy="516942"/>
            </a:xfrm>
            <a:custGeom>
              <a:avLst/>
              <a:gdLst/>
              <a:ahLst/>
              <a:cxnLst/>
              <a:rect r="r" b="b" t="t" l="l"/>
              <a:pathLst>
                <a:path h="516942" w="1944353">
                  <a:moveTo>
                    <a:pt x="1917683" y="327712"/>
                  </a:moveTo>
                  <a:cubicBezTo>
                    <a:pt x="1917683" y="415342"/>
                    <a:pt x="1841483" y="486462"/>
                    <a:pt x="1760202" y="486462"/>
                  </a:cubicBezTo>
                  <a:lnTo>
                    <a:pt x="66040" y="486462"/>
                  </a:lnTo>
                  <a:cubicBezTo>
                    <a:pt x="43180" y="486462"/>
                    <a:pt x="20320" y="481382"/>
                    <a:pt x="0" y="472492"/>
                  </a:cubicBezTo>
                  <a:cubicBezTo>
                    <a:pt x="26670" y="500432"/>
                    <a:pt x="63500" y="516942"/>
                    <a:pt x="106520" y="516942"/>
                  </a:cubicBezTo>
                  <a:lnTo>
                    <a:pt x="1798302" y="516942"/>
                  </a:lnTo>
                  <a:cubicBezTo>
                    <a:pt x="1878313" y="516942"/>
                    <a:pt x="1944353" y="450902"/>
                    <a:pt x="1944353" y="370892"/>
                  </a:cubicBezTo>
                  <a:lnTo>
                    <a:pt x="1944353" y="95250"/>
                  </a:lnTo>
                  <a:cubicBezTo>
                    <a:pt x="1944353" y="58420"/>
                    <a:pt x="1930383" y="25400"/>
                    <a:pt x="1908793" y="0"/>
                  </a:cubicBezTo>
                  <a:cubicBezTo>
                    <a:pt x="1915143" y="16510"/>
                    <a:pt x="1917683" y="34290"/>
                    <a:pt x="1917683" y="52070"/>
                  </a:cubicBezTo>
                  <a:lnTo>
                    <a:pt x="1917683" y="327712"/>
                  </a:lnTo>
                  <a:close/>
                </a:path>
              </a:pathLst>
            </a:custGeom>
            <a:solidFill>
              <a:srgbClr val="D7E892"/>
            </a:solidFill>
          </p:spPr>
        </p:sp>
        <p:sp>
          <p:nvSpPr>
            <p:cNvPr name="Freeform 44" id="44"/>
            <p:cNvSpPr/>
            <p:nvPr/>
          </p:nvSpPr>
          <p:spPr>
            <a:xfrm flipH="false" flipV="false" rot="0">
              <a:off x="12700" y="12700"/>
              <a:ext cx="1983723" cy="567742"/>
            </a:xfrm>
            <a:custGeom>
              <a:avLst/>
              <a:gdLst/>
              <a:ahLst/>
              <a:cxnLst/>
              <a:rect r="r" b="b" t="t" l="l"/>
              <a:pathLst>
                <a:path h="567742" w="1983723">
                  <a:moveTo>
                    <a:pt x="146050" y="567742"/>
                  </a:moveTo>
                  <a:lnTo>
                    <a:pt x="1837673" y="567742"/>
                  </a:lnTo>
                  <a:cubicBezTo>
                    <a:pt x="1917683" y="567742"/>
                    <a:pt x="1983723" y="501702"/>
                    <a:pt x="1983723" y="421692"/>
                  </a:cubicBezTo>
                  <a:lnTo>
                    <a:pt x="1983723" y="146050"/>
                  </a:lnTo>
                  <a:cubicBezTo>
                    <a:pt x="1983723" y="66040"/>
                    <a:pt x="1917683" y="0"/>
                    <a:pt x="1837673" y="0"/>
                  </a:cubicBezTo>
                  <a:lnTo>
                    <a:pt x="146050" y="0"/>
                  </a:lnTo>
                  <a:cubicBezTo>
                    <a:pt x="66040" y="0"/>
                    <a:pt x="0" y="66040"/>
                    <a:pt x="0" y="146050"/>
                  </a:cubicBezTo>
                  <a:lnTo>
                    <a:pt x="0" y="421692"/>
                  </a:lnTo>
                  <a:cubicBezTo>
                    <a:pt x="0" y="502972"/>
                    <a:pt x="66040" y="567742"/>
                    <a:pt x="146050" y="567742"/>
                  </a:cubicBezTo>
                  <a:close/>
                </a:path>
              </a:pathLst>
            </a:custGeom>
            <a:solidFill>
              <a:srgbClr val="FFFFFF"/>
            </a:solidFill>
          </p:spPr>
        </p:sp>
        <p:sp>
          <p:nvSpPr>
            <p:cNvPr name="Freeform 45" id="45"/>
            <p:cNvSpPr/>
            <p:nvPr/>
          </p:nvSpPr>
          <p:spPr>
            <a:xfrm flipH="false" flipV="false" rot="0">
              <a:off x="0" y="0"/>
              <a:ext cx="2048493" cy="636322"/>
            </a:xfrm>
            <a:custGeom>
              <a:avLst/>
              <a:gdLst/>
              <a:ahLst/>
              <a:cxnLst/>
              <a:rect r="r" b="b" t="t" l="l"/>
              <a:pathLst>
                <a:path h="636322" w="2048493">
                  <a:moveTo>
                    <a:pt x="1984993" y="74930"/>
                  </a:moveTo>
                  <a:cubicBezTo>
                    <a:pt x="1957053" y="30480"/>
                    <a:pt x="1907523" y="0"/>
                    <a:pt x="1850373" y="0"/>
                  </a:cubicBezTo>
                  <a:lnTo>
                    <a:pt x="158750" y="0"/>
                  </a:lnTo>
                  <a:cubicBezTo>
                    <a:pt x="71120" y="0"/>
                    <a:pt x="0" y="71120"/>
                    <a:pt x="0" y="158750"/>
                  </a:cubicBezTo>
                  <a:lnTo>
                    <a:pt x="0" y="434392"/>
                  </a:lnTo>
                  <a:cubicBezTo>
                    <a:pt x="0" y="486462"/>
                    <a:pt x="25400" y="532182"/>
                    <a:pt x="63500" y="561392"/>
                  </a:cubicBezTo>
                  <a:cubicBezTo>
                    <a:pt x="91440" y="605842"/>
                    <a:pt x="140970" y="636322"/>
                    <a:pt x="200871" y="636322"/>
                  </a:cubicBezTo>
                  <a:lnTo>
                    <a:pt x="1889743" y="636322"/>
                  </a:lnTo>
                  <a:cubicBezTo>
                    <a:pt x="1977373" y="636322"/>
                    <a:pt x="2048493" y="565202"/>
                    <a:pt x="2048493" y="477572"/>
                  </a:cubicBezTo>
                  <a:lnTo>
                    <a:pt x="2048493" y="201930"/>
                  </a:lnTo>
                  <a:cubicBezTo>
                    <a:pt x="2048493" y="149860"/>
                    <a:pt x="2023093" y="104140"/>
                    <a:pt x="1984993" y="74930"/>
                  </a:cubicBezTo>
                  <a:close/>
                  <a:moveTo>
                    <a:pt x="12700" y="434392"/>
                  </a:moveTo>
                  <a:lnTo>
                    <a:pt x="12700" y="158750"/>
                  </a:lnTo>
                  <a:cubicBezTo>
                    <a:pt x="12700" y="78740"/>
                    <a:pt x="78740" y="12700"/>
                    <a:pt x="158750" y="12700"/>
                  </a:cubicBezTo>
                  <a:lnTo>
                    <a:pt x="1850373" y="12700"/>
                  </a:lnTo>
                  <a:cubicBezTo>
                    <a:pt x="1930383" y="12700"/>
                    <a:pt x="1996423" y="78740"/>
                    <a:pt x="1996423" y="158750"/>
                  </a:cubicBezTo>
                  <a:lnTo>
                    <a:pt x="1996423" y="434392"/>
                  </a:lnTo>
                  <a:cubicBezTo>
                    <a:pt x="1996423" y="514402"/>
                    <a:pt x="1930383" y="580442"/>
                    <a:pt x="1850373" y="580442"/>
                  </a:cubicBezTo>
                  <a:lnTo>
                    <a:pt x="158750" y="580442"/>
                  </a:lnTo>
                  <a:cubicBezTo>
                    <a:pt x="78740" y="580442"/>
                    <a:pt x="12700" y="515672"/>
                    <a:pt x="12700" y="434392"/>
                  </a:cubicBezTo>
                  <a:close/>
                  <a:moveTo>
                    <a:pt x="2037063" y="477572"/>
                  </a:moveTo>
                  <a:cubicBezTo>
                    <a:pt x="2037063" y="557582"/>
                    <a:pt x="1969753" y="623622"/>
                    <a:pt x="1889743" y="623622"/>
                  </a:cubicBezTo>
                  <a:lnTo>
                    <a:pt x="200871" y="623622"/>
                  </a:lnTo>
                  <a:cubicBezTo>
                    <a:pt x="157480" y="623622"/>
                    <a:pt x="120650" y="607112"/>
                    <a:pt x="93980" y="579172"/>
                  </a:cubicBezTo>
                  <a:cubicBezTo>
                    <a:pt x="114300" y="588062"/>
                    <a:pt x="135890" y="593142"/>
                    <a:pt x="160020" y="593142"/>
                  </a:cubicBezTo>
                  <a:lnTo>
                    <a:pt x="1851643" y="593142"/>
                  </a:lnTo>
                  <a:cubicBezTo>
                    <a:pt x="1939273" y="593142"/>
                    <a:pt x="2010393" y="522022"/>
                    <a:pt x="2010393" y="434392"/>
                  </a:cubicBezTo>
                  <a:lnTo>
                    <a:pt x="2010393" y="158750"/>
                  </a:lnTo>
                  <a:cubicBezTo>
                    <a:pt x="2010393" y="140970"/>
                    <a:pt x="2006583" y="123190"/>
                    <a:pt x="2001503" y="106680"/>
                  </a:cubicBezTo>
                  <a:cubicBezTo>
                    <a:pt x="2023093" y="132080"/>
                    <a:pt x="2037063" y="165100"/>
                    <a:pt x="2037063" y="201930"/>
                  </a:cubicBezTo>
                  <a:lnTo>
                    <a:pt x="2037063" y="477572"/>
                  </a:lnTo>
                  <a:close/>
                </a:path>
              </a:pathLst>
            </a:custGeom>
            <a:solidFill>
              <a:srgbClr val="BFDD48"/>
            </a:solidFill>
          </p:spPr>
        </p:sp>
      </p:grpSp>
      <p:sp>
        <p:nvSpPr>
          <p:cNvPr name="TextBox 46" id="46"/>
          <p:cNvSpPr txBox="true"/>
          <p:nvPr/>
        </p:nvSpPr>
        <p:spPr>
          <a:xfrm rot="0">
            <a:off x="10964071" y="7237019"/>
            <a:ext cx="2433650" cy="284587"/>
          </a:xfrm>
          <a:prstGeom prst="rect">
            <a:avLst/>
          </a:prstGeom>
        </p:spPr>
        <p:txBody>
          <a:bodyPr anchor="t" rtlCol="false" tIns="0" lIns="0" bIns="0" rIns="0">
            <a:spAutoFit/>
          </a:bodyPr>
          <a:lstStyle/>
          <a:p>
            <a:pPr algn="ctr">
              <a:lnSpc>
                <a:spcPts val="2312"/>
              </a:lnSpc>
            </a:pPr>
            <a:r>
              <a:rPr lang="en-US" sz="1651" spc="165">
                <a:solidFill>
                  <a:srgbClr val="000000"/>
                </a:solidFill>
                <a:latin typeface="Rubik Semi-Bold"/>
              </a:rPr>
              <a:t>EVALUATION</a:t>
            </a:r>
          </a:p>
        </p:txBody>
      </p:sp>
      <p:sp>
        <p:nvSpPr>
          <p:cNvPr name="AutoShape 47" id="47"/>
          <p:cNvSpPr/>
          <p:nvPr/>
        </p:nvSpPr>
        <p:spPr>
          <a:xfrm>
            <a:off x="9891850" y="7534214"/>
            <a:ext cx="642601" cy="0"/>
          </a:xfrm>
          <a:prstGeom prst="line">
            <a:avLst/>
          </a:prstGeom>
          <a:ln cap="rnd" w="28575">
            <a:solidFill>
              <a:srgbClr val="9F886D"/>
            </a:solidFill>
            <a:prstDash val="solid"/>
            <a:headEnd type="none" len="sm" w="sm"/>
            <a:tailEnd type="arrow" len="sm" w="med"/>
          </a:ln>
        </p:spPr>
      </p:sp>
      <p:sp>
        <p:nvSpPr>
          <p:cNvPr name="AutoShape 48" id="48"/>
          <p:cNvSpPr/>
          <p:nvPr/>
        </p:nvSpPr>
        <p:spPr>
          <a:xfrm>
            <a:off x="14978525" y="4017574"/>
            <a:ext cx="642601" cy="0"/>
          </a:xfrm>
          <a:prstGeom prst="line">
            <a:avLst/>
          </a:prstGeom>
          <a:ln cap="rnd" w="28575">
            <a:solidFill>
              <a:srgbClr val="9F886D"/>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03203" y="-2978063"/>
            <a:ext cx="18694406" cy="4605433"/>
          </a:xfrm>
          <a:custGeom>
            <a:avLst/>
            <a:gdLst/>
            <a:ahLst/>
            <a:cxnLst/>
            <a:rect r="r" b="b" t="t" l="l"/>
            <a:pathLst>
              <a:path h="4605433" w="18694406">
                <a:moveTo>
                  <a:pt x="0" y="0"/>
                </a:moveTo>
                <a:lnTo>
                  <a:pt x="18694406" y="0"/>
                </a:lnTo>
                <a:lnTo>
                  <a:pt x="18694406" y="4605433"/>
                </a:lnTo>
                <a:lnTo>
                  <a:pt x="0" y="4605433"/>
                </a:lnTo>
                <a:lnTo>
                  <a:pt x="0" y="0"/>
                </a:lnTo>
                <a:close/>
              </a:path>
            </a:pathLst>
          </a:custGeom>
          <a:blipFill>
            <a:blip r:embed="rId2"/>
            <a:stretch>
              <a:fillRect l="0" t="-7590" r="0" b="-7590"/>
            </a:stretch>
          </a:blipFill>
        </p:spPr>
      </p:sp>
      <p:sp>
        <p:nvSpPr>
          <p:cNvPr name="Freeform 3" id="3"/>
          <p:cNvSpPr/>
          <p:nvPr/>
        </p:nvSpPr>
        <p:spPr>
          <a:xfrm flipH="false" flipV="false" rot="0">
            <a:off x="-3342004"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13853507" y="5842179"/>
            <a:ext cx="6811586" cy="6124751"/>
          </a:xfrm>
          <a:custGeom>
            <a:avLst/>
            <a:gdLst/>
            <a:ahLst/>
            <a:cxnLst/>
            <a:rect r="r" b="b" t="t" l="l"/>
            <a:pathLst>
              <a:path h="6124751" w="6811586">
                <a:moveTo>
                  <a:pt x="0" y="0"/>
                </a:moveTo>
                <a:lnTo>
                  <a:pt x="6811586" y="0"/>
                </a:lnTo>
                <a:lnTo>
                  <a:pt x="6811586" y="6124751"/>
                </a:lnTo>
                <a:lnTo>
                  <a:pt x="0" y="6124751"/>
                </a:lnTo>
                <a:lnTo>
                  <a:pt x="0" y="0"/>
                </a:lnTo>
                <a:close/>
              </a:path>
            </a:pathLst>
          </a:custGeom>
          <a:blipFill>
            <a:blip r:embed="rId3">
              <a:alphaModFix amt="41000"/>
            </a:blip>
            <a:stretch>
              <a:fillRect l="0" t="0" r="0" b="0"/>
            </a:stretch>
          </a:blipFill>
        </p:spPr>
      </p:sp>
      <p:sp>
        <p:nvSpPr>
          <p:cNvPr name="TextBox 5" id="5"/>
          <p:cNvSpPr txBox="true"/>
          <p:nvPr/>
        </p:nvSpPr>
        <p:spPr>
          <a:xfrm rot="0">
            <a:off x="4013494" y="301053"/>
            <a:ext cx="11187957"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Proposed approach </a:t>
            </a:r>
          </a:p>
        </p:txBody>
      </p:sp>
      <p:sp>
        <p:nvSpPr>
          <p:cNvPr name="TextBox 6" id="6"/>
          <p:cNvSpPr txBox="true"/>
          <p:nvPr/>
        </p:nvSpPr>
        <p:spPr>
          <a:xfrm rot="0">
            <a:off x="815204" y="1939820"/>
            <a:ext cx="16657591" cy="84150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273384"/>
                </a:solidFill>
                <a:latin typeface="Raleway"/>
              </a:rPr>
              <a:t>Preparing metadata by combining  multiple datasets including BioFors, Graphs Dataset, COVID-19 Radiography Database, and Ct-Scan Dataset to ensure diversity and richness of data.</a:t>
            </a:r>
          </a:p>
          <a:p>
            <a:pPr marL="690881" indent="-345440" lvl="1">
              <a:lnSpc>
                <a:spcPts val="4480"/>
              </a:lnSpc>
              <a:buFont typeface="Arial"/>
              <a:buChar char="•"/>
            </a:pPr>
            <a:r>
              <a:rPr lang="en-US" sz="3200">
                <a:solidFill>
                  <a:srgbClr val="273384"/>
                </a:solidFill>
                <a:latin typeface="Raleway"/>
              </a:rPr>
              <a:t>Dataset Exploration through Graphs and Plots</a:t>
            </a:r>
          </a:p>
          <a:p>
            <a:pPr marL="690881" indent="-345440" lvl="1">
              <a:lnSpc>
                <a:spcPts val="4480"/>
              </a:lnSpc>
              <a:buFont typeface="Arial"/>
              <a:buChar char="•"/>
            </a:pPr>
            <a:r>
              <a:rPr lang="en-US" sz="3200">
                <a:solidFill>
                  <a:srgbClr val="273384"/>
                </a:solidFill>
                <a:latin typeface="Raleway"/>
              </a:rPr>
              <a:t>Augmentation of classes with limited images to address class imbalance, focusing particularly on classes such as FACS.</a:t>
            </a:r>
          </a:p>
          <a:p>
            <a:pPr marL="690881" indent="-345440" lvl="1">
              <a:lnSpc>
                <a:spcPts val="4480"/>
              </a:lnSpc>
              <a:buFont typeface="Arial"/>
              <a:buChar char="•"/>
            </a:pPr>
            <a:r>
              <a:rPr lang="en-US" sz="3200">
                <a:solidFill>
                  <a:srgbClr val="273384"/>
                </a:solidFill>
                <a:latin typeface="Raleway"/>
              </a:rPr>
              <a:t>Filtering out the dataset to retain approximately 2500 best images per class for improved model training and performance.</a:t>
            </a:r>
          </a:p>
          <a:p>
            <a:pPr marL="690881" indent="-345440" lvl="1">
              <a:lnSpc>
                <a:spcPts val="4480"/>
              </a:lnSpc>
              <a:buFont typeface="Arial"/>
              <a:buChar char="•"/>
            </a:pPr>
            <a:r>
              <a:rPr lang="en-US" sz="3200">
                <a:solidFill>
                  <a:srgbClr val="273384"/>
                </a:solidFill>
                <a:latin typeface="Raleway"/>
              </a:rPr>
              <a:t>Application of image enhancement techniques such as watershed thresholding, histogram equalization, and denoising to preprocess the images, enhancing their quality and clarity.</a:t>
            </a:r>
          </a:p>
          <a:p>
            <a:pPr marL="690881" indent="-345440" lvl="1">
              <a:lnSpc>
                <a:spcPts val="4480"/>
              </a:lnSpc>
              <a:buFont typeface="Arial"/>
              <a:buChar char="•"/>
            </a:pPr>
            <a:r>
              <a:rPr lang="en-US" sz="3200">
                <a:solidFill>
                  <a:srgbClr val="273384"/>
                </a:solidFill>
                <a:latin typeface="Raleway"/>
              </a:rPr>
              <a:t>Utilization of a 16-layer convolutional neural network (CNN) architecture for classification purposes, leveraging the processed images to train the model effectively and achieve accurate classification results.</a:t>
            </a:r>
          </a:p>
          <a:p>
            <a:pPr>
              <a:lnSpc>
                <a:spcPts val="44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alphaModFix amt="26000"/>
            </a:blip>
            <a:stretch>
              <a:fillRect l="0" t="0" r="0" b="0"/>
            </a:stretch>
          </a:blipFill>
        </p:spPr>
      </p:sp>
      <p:sp>
        <p:nvSpPr>
          <p:cNvPr name="Freeform 3" id="3"/>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alphaModFix amt="0"/>
            </a:blip>
            <a:stretch>
              <a:fillRect l="0" t="0" r="0" b="0"/>
            </a:stretch>
          </a:blipFill>
        </p:spPr>
      </p:sp>
      <p:sp>
        <p:nvSpPr>
          <p:cNvPr name="Freeform 4" id="4"/>
          <p:cNvSpPr/>
          <p:nvPr/>
        </p:nvSpPr>
        <p:spPr>
          <a:xfrm flipH="false" flipV="false" rot="0">
            <a:off x="-1884363" y="-5538703"/>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TextBox 5" id="5"/>
          <p:cNvSpPr txBox="true"/>
          <p:nvPr/>
        </p:nvSpPr>
        <p:spPr>
          <a:xfrm rot="0">
            <a:off x="898911" y="2284746"/>
            <a:ext cx="16490177" cy="4427221"/>
          </a:xfrm>
          <a:prstGeom prst="rect">
            <a:avLst/>
          </a:prstGeom>
        </p:spPr>
        <p:txBody>
          <a:bodyPr anchor="t" rtlCol="false" tIns="0" lIns="0" bIns="0" rIns="0">
            <a:spAutoFit/>
          </a:bodyPr>
          <a:lstStyle/>
          <a:p>
            <a:pPr marL="906774" indent="-453387" lvl="1">
              <a:lnSpc>
                <a:spcPts val="5879"/>
              </a:lnSpc>
              <a:buFont typeface="Arial"/>
              <a:buChar char="•"/>
            </a:pPr>
            <a:r>
              <a:rPr lang="en-US" sz="4199">
                <a:solidFill>
                  <a:srgbClr val="273384"/>
                </a:solidFill>
                <a:latin typeface="Canva Sans"/>
              </a:rPr>
              <a:t> We first built a CNN Model based on VGG16 architecture and trained it from scratch. Hyper-parameter tuning was done and it achieved a best validation accuracy of 86%.</a:t>
            </a:r>
          </a:p>
          <a:p>
            <a:pPr marL="906774" indent="-453387" lvl="1">
              <a:lnSpc>
                <a:spcPts val="5879"/>
              </a:lnSpc>
              <a:buFont typeface="Arial"/>
              <a:buChar char="•"/>
            </a:pPr>
            <a:r>
              <a:rPr lang="en-US" sz="4199">
                <a:solidFill>
                  <a:srgbClr val="273384"/>
                </a:solidFill>
                <a:latin typeface="Canva Sans"/>
              </a:rPr>
              <a:t>Next, to improve the accuracy, we used the VGG16 pretrained model by Google, and achieved an accuracy of 96%.</a:t>
            </a:r>
          </a:p>
        </p:txBody>
      </p:sp>
      <p:sp>
        <p:nvSpPr>
          <p:cNvPr name="TextBox 6" id="6"/>
          <p:cNvSpPr txBox="true"/>
          <p:nvPr/>
        </p:nvSpPr>
        <p:spPr>
          <a:xfrm rot="0">
            <a:off x="6930827" y="744406"/>
            <a:ext cx="3486533"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Model</a:t>
            </a:r>
          </a:p>
        </p:txBody>
      </p:sp>
      <p:sp>
        <p:nvSpPr>
          <p:cNvPr name="TextBox 7" id="7"/>
          <p:cNvSpPr txBox="true"/>
          <p:nvPr/>
        </p:nvSpPr>
        <p:spPr>
          <a:xfrm rot="0">
            <a:off x="898911" y="7248391"/>
            <a:ext cx="16490177" cy="2198371"/>
          </a:xfrm>
          <a:prstGeom prst="rect">
            <a:avLst/>
          </a:prstGeom>
        </p:spPr>
        <p:txBody>
          <a:bodyPr anchor="t" rtlCol="false" tIns="0" lIns="0" bIns="0" rIns="0">
            <a:spAutoFit/>
          </a:bodyPr>
          <a:lstStyle/>
          <a:p>
            <a:pPr marL="906774" indent="-453387" lvl="1">
              <a:lnSpc>
                <a:spcPts val="5879"/>
              </a:lnSpc>
              <a:buFont typeface="Arial"/>
              <a:buChar char="•"/>
            </a:pPr>
            <a:r>
              <a:rPr lang="en-US" sz="4199">
                <a:solidFill>
                  <a:srgbClr val="273384"/>
                </a:solidFill>
                <a:latin typeface="Canva Sans"/>
              </a:rPr>
              <a:t>VGG16 is used because of its simplicity and it works well with moderately sized datasets as in our case (2.5k to 3k images per class.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DAF-TYBcWEE</dc:identifier>
  <dcterms:modified xsi:type="dcterms:W3CDTF">2011-08-01T06:04:30Z</dcterms:modified>
  <cp:revision>1</cp:revision>
  <dc:title>Copy of Blue Gold Watercolour Group Project Presentation</dc:title>
</cp:coreProperties>
</file>